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71" r:id="rId3"/>
    <p:sldId id="259" r:id="rId4"/>
    <p:sldId id="260" r:id="rId5"/>
    <p:sldId id="261" r:id="rId6"/>
    <p:sldId id="262" r:id="rId7"/>
    <p:sldId id="263" r:id="rId8"/>
    <p:sldId id="265"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8B6402-8C38-7D7F-EE07-9148867E7D3B}" v="258" dt="2025-03-13T20:14:52.449"/>
    <p1510:client id="{7E225ECA-302B-067C-A14C-643275215C48}" v="332" dt="2025-03-14T03:00:47.826"/>
    <p1510:client id="{8600D4EF-3F70-69CA-E6E9-53B333ABA3B2}" v="330" dt="2025-03-13T19:13:54.505"/>
    <p1510:client id="{C7FFF948-400C-DD0A-BB88-71053B7483D9}" v="116" dt="2025-03-13T20:52:50.0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C4270120-CDFC-48DE-A6EA-6DEEDD0E436A}" type="datetimeFigureOut">
              <a:rPr lang="en-US" dirty="0"/>
              <a:t>3/13/2025</a:t>
            </a:fld>
            <a:endParaRPr lang="en-US" dirty="0"/>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959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2A1F5BA7-0A17-4D30-9B66-E29324151C73}" type="datetimeFigureOut">
              <a:rPr lang="en-US" dirty="0"/>
              <a:t>3/13/2025</a:t>
            </a:fld>
            <a:endParaRPr lang="en-US" dirty="0"/>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34975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76BEBB1B-D40A-4DB9-B3DE-BAAE675B83CD}" type="datetimeFigureOut">
              <a:rPr lang="en-US" dirty="0"/>
              <a:t>3/13/2025</a:t>
            </a:fld>
            <a:endParaRPr lang="en-US" dirty="0"/>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851141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A3C9FAAF-C467-4C93-8ECD-39AF5A14D498}" type="datetimeFigureOut">
              <a:rPr lang="en-US" dirty="0"/>
              <a:t>3/13/2025</a:t>
            </a:fld>
            <a:endParaRPr lang="en-US" dirty="0"/>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08117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E37E480-B2BA-4553-A144-61E7F75833ED}" type="datetimeFigureOut">
              <a:rPr lang="en-US" dirty="0"/>
              <a:t>3/13/2025</a:t>
            </a:fld>
            <a:endParaRPr lang="en-US" dirty="0"/>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290366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90E682A-6B53-4B08-AE4D-4C5E659103CC}" type="datetimeFigureOut">
              <a:rPr lang="en-US" dirty="0"/>
              <a:t>3/13/2025</a:t>
            </a:fld>
            <a:endParaRPr lang="en-US" dirty="0"/>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04527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7C69F0F6-BEBB-4894-ABB2-75C5CBE0DDB9}" type="datetimeFigureOut">
              <a:rPr lang="en-US" dirty="0"/>
              <a:t>3/13/2025</a:t>
            </a:fld>
            <a:endParaRPr lang="en-US" dirty="0"/>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196A61CA-0502-4EE4-9724-96EA822543E5}" type="slidenum">
              <a:rPr lang="en-US" dirty="0"/>
              <a:t>‹#›</a:t>
            </a:fld>
            <a:endParaRPr lang="en-US" dirty="0"/>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23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8B3E9E5F-17D9-4A30-9DA3-64E46A6DF111}" type="datetimeFigureOut">
              <a:rPr lang="en-US" dirty="0"/>
              <a:t>3/13/2025</a:t>
            </a:fld>
            <a:endParaRPr lang="en-US" dirty="0"/>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512219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033AC5F0-3BC3-4718-BCCA-24B5655EC864}" type="datetimeFigureOut">
              <a:rPr lang="en-US" dirty="0"/>
              <a:t>3/13/2025</a:t>
            </a:fld>
            <a:endParaRPr lang="en-US" dirty="0"/>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50916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9EB8BD81-465B-40F2-9A54-9DF3B12AF598}" type="datetimeFigureOut">
              <a:rPr lang="en-US" dirty="0"/>
              <a:t>3/13/2025</a:t>
            </a:fld>
            <a:endParaRPr lang="en-US" dirty="0"/>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2291153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noChangeAspect="1"/>
          </p:cNvSpPr>
          <p:nvPr>
            <p:ph type="pic" idx="1"/>
          </p:nvPr>
        </p:nvSpPr>
        <p:spPr>
          <a:xfrm>
            <a:off x="5334001" y="762000"/>
            <a:ext cx="5333999" cy="5334000"/>
          </a:xfrm>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F04B3CEF-64EF-4C43-9530-8E9CBFD2CAD1}" type="datetimeFigureOut">
              <a:rPr lang="en-US" dirty="0"/>
              <a:t>3/13/2025</a:t>
            </a:fld>
            <a:endParaRPr lang="en-US" dirty="0"/>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196A61CA-0502-4EE4-9724-96EA822543E5}" type="slidenum">
              <a:rPr lang="en-US" dirty="0"/>
              <a:t>‹#›</a:t>
            </a:fld>
            <a:endParaRPr lang="en-US" dirty="0"/>
          </a:p>
        </p:txBody>
      </p:sp>
    </p:spTree>
    <p:extLst>
      <p:ext uri="{BB962C8B-B14F-4D97-AF65-F5344CB8AC3E}">
        <p14:creationId xmlns:p14="http://schemas.microsoft.com/office/powerpoint/2010/main" val="1366625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B70A3DFD-A535-46B2-84C1-61DC8B16A904}" type="datetimeFigureOut">
              <a:rPr lang="en-US" dirty="0"/>
              <a:t>3/13/2025</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196A61CA-0502-4EE4-9724-96EA822543E5}" type="slidenum">
              <a:rPr lang="en-US" dirty="0"/>
              <a:t>‹#›</a:t>
            </a:fld>
            <a:endParaRPr lang="en-US" dirty="0"/>
          </a:p>
        </p:txBody>
      </p:sp>
    </p:spTree>
    <p:extLst>
      <p:ext uri="{BB962C8B-B14F-4D97-AF65-F5344CB8AC3E}">
        <p14:creationId xmlns:p14="http://schemas.microsoft.com/office/powerpoint/2010/main" val="692027541"/>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80">
          <p15:clr>
            <a:srgbClr val="F26B43"/>
          </p15:clr>
        </p15:guide>
        <p15:guide id="2" pos="3840">
          <p15:clr>
            <a:srgbClr val="F26B43"/>
          </p15:clr>
        </p15:guide>
        <p15:guide id="3" pos="7200">
          <p15:clr>
            <a:srgbClr val="F26B43"/>
          </p15:clr>
        </p15:guide>
        <p15:guide id="4" pos="6720">
          <p15:clr>
            <a:srgbClr val="F26B43"/>
          </p15:clr>
        </p15:guide>
        <p15:guide id="16" pos="480">
          <p15:clr>
            <a:srgbClr val="F26B43"/>
          </p15:clr>
        </p15:guide>
        <p15:guide id="23" orient="horz"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30B70F27-2C2C-6075-BD98-BFE23D0D9FEB}"/>
              </a:ext>
            </a:extLst>
          </p:cNvPr>
          <p:cNvPicPr>
            <a:picLocks noChangeAspect="1"/>
          </p:cNvPicPr>
          <p:nvPr/>
        </p:nvPicPr>
        <p:blipFill>
          <a:blip r:embed="rId2"/>
          <a:srcRect t="9092" r="9085" b="-7"/>
          <a:stretch/>
        </p:blipFill>
        <p:spPr>
          <a:xfrm>
            <a:off x="20" y="10170"/>
            <a:ext cx="12191980" cy="6857990"/>
          </a:xfrm>
          <a:prstGeom prst="rect">
            <a:avLst/>
          </a:prstGeom>
        </p:spPr>
      </p:pic>
      <p:sp>
        <p:nvSpPr>
          <p:cNvPr id="2" name="Başlık 1"/>
          <p:cNvSpPr>
            <a:spLocks noGrp="1"/>
          </p:cNvSpPr>
          <p:nvPr>
            <p:ph type="ctrTitle"/>
          </p:nvPr>
        </p:nvSpPr>
        <p:spPr>
          <a:xfrm>
            <a:off x="408030" y="579052"/>
            <a:ext cx="6990845" cy="2484120"/>
          </a:xfrm>
          <a:ln>
            <a:noFill/>
          </a:ln>
        </p:spPr>
        <p:txBody>
          <a:bodyPr anchor="ctr">
            <a:noAutofit/>
          </a:bodyPr>
          <a:lstStyle/>
          <a:p>
            <a:pPr algn="l"/>
            <a:r>
              <a:rPr lang="tr-TR" sz="3000" dirty="0">
                <a:ea typeface="+mj-lt"/>
                <a:cs typeface="+mj-lt"/>
              </a:rPr>
              <a:t>Linux Tabanlı Sunucu İşletim Sistemlerinin Avantajları</a:t>
            </a:r>
            <a:endParaRPr lang="tr-TR" sz="3000" dirty="0"/>
          </a:p>
        </p:txBody>
      </p:sp>
      <p:pic>
        <p:nvPicPr>
          <p:cNvPr id="10" name="Resim 9" descr="Memahami Linux Keunggulan dan Jenisnya | D3 Teknologi Telekomunikasi">
            <a:extLst>
              <a:ext uri="{FF2B5EF4-FFF2-40B4-BE49-F238E27FC236}">
                <a16:creationId xmlns:a16="http://schemas.microsoft.com/office/drawing/2014/main" id="{0DB12EDF-0818-2C3B-0E35-9B2F240FD8C4}"/>
              </a:ext>
            </a:extLst>
          </p:cNvPr>
          <p:cNvPicPr>
            <a:picLocks noChangeAspect="1"/>
          </p:cNvPicPr>
          <p:nvPr/>
        </p:nvPicPr>
        <p:blipFill>
          <a:blip r:embed="rId3"/>
          <a:stretch>
            <a:fillRect/>
          </a:stretch>
        </p:blipFill>
        <p:spPr>
          <a:xfrm>
            <a:off x="7609840" y="1071198"/>
            <a:ext cx="4226560" cy="1494884"/>
          </a:xfrm>
          <a:prstGeom prst="rect">
            <a:avLst/>
          </a:prstGeom>
        </p:spPr>
      </p:pic>
      <p:sp>
        <p:nvSpPr>
          <p:cNvPr id="3" name="Metin kutusu 2">
            <a:extLst>
              <a:ext uri="{FF2B5EF4-FFF2-40B4-BE49-F238E27FC236}">
                <a16:creationId xmlns:a16="http://schemas.microsoft.com/office/drawing/2014/main" id="{5F4E4658-B30D-F9A1-A5AA-8C4ECAB2623D}"/>
              </a:ext>
            </a:extLst>
          </p:cNvPr>
          <p:cNvSpPr txBox="1"/>
          <p:nvPr/>
        </p:nvSpPr>
        <p:spPr>
          <a:xfrm>
            <a:off x="404812" y="5893593"/>
            <a:ext cx="2238375"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000" dirty="0">
                <a:latin typeface="Times New Roman"/>
                <a:cs typeface="Times New Roman"/>
              </a:rPr>
              <a:t>Furkan Uzunoğlu</a:t>
            </a:r>
          </a:p>
          <a:p>
            <a:r>
              <a:rPr lang="tr-TR" sz="2000" dirty="0">
                <a:latin typeface="Times New Roman"/>
                <a:cs typeface="Times New Roman"/>
              </a:rPr>
              <a:t>2305610004</a:t>
            </a:r>
          </a:p>
        </p:txBody>
      </p:sp>
    </p:spTree>
    <p:extLst>
      <p:ext uri="{BB962C8B-B14F-4D97-AF65-F5344CB8AC3E}">
        <p14:creationId xmlns:p14="http://schemas.microsoft.com/office/powerpoint/2010/main" val="167442580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08245B-100A-9363-9DED-CCBEB02F9E4A}"/>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49FF8DCE-7DDC-F727-CCA2-1AD52DCFF55B}"/>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BE6C5C41-33D8-6003-E630-11CAD1042A22}"/>
              </a:ext>
            </a:extLst>
          </p:cNvPr>
          <p:cNvSpPr>
            <a:spLocks noGrp="1"/>
          </p:cNvSpPr>
          <p:nvPr>
            <p:ph type="ctrTitle"/>
          </p:nvPr>
        </p:nvSpPr>
        <p:spPr>
          <a:xfrm>
            <a:off x="377550" y="365692"/>
            <a:ext cx="8201790" cy="960120"/>
          </a:xfrm>
          <a:ln>
            <a:noFill/>
          </a:ln>
        </p:spPr>
        <p:txBody>
          <a:bodyPr anchor="ctr">
            <a:normAutofit fontScale="90000"/>
          </a:bodyPr>
          <a:lstStyle/>
          <a:p>
            <a:r>
              <a:rPr lang="tr-TR" b="0" dirty="0">
                <a:ea typeface="+mj-lt"/>
                <a:cs typeface="+mj-lt"/>
              </a:rPr>
              <a:t>Çoklu Kullanıcı ve Görev Desteği Vardır</a:t>
            </a:r>
            <a:endParaRPr lang="tr-TR" dirty="0"/>
          </a:p>
        </p:txBody>
      </p:sp>
      <p:sp>
        <p:nvSpPr>
          <p:cNvPr id="3" name="Alt Başlık 2">
            <a:extLst>
              <a:ext uri="{FF2B5EF4-FFF2-40B4-BE49-F238E27FC236}">
                <a16:creationId xmlns:a16="http://schemas.microsoft.com/office/drawing/2014/main" id="{3BD98315-B9F0-6616-EE0E-F52D889EA8E2}"/>
              </a:ext>
            </a:extLst>
          </p:cNvPr>
          <p:cNvSpPr>
            <a:spLocks noGrp="1"/>
          </p:cNvSpPr>
          <p:nvPr>
            <p:ph type="subTitle" idx="1"/>
          </p:nvPr>
        </p:nvSpPr>
        <p:spPr>
          <a:xfrm>
            <a:off x="377269" y="1413440"/>
            <a:ext cx="11086260" cy="5169985"/>
          </a:xfrm>
        </p:spPr>
        <p:txBody>
          <a:bodyPr anchor="ctr">
            <a:normAutofit/>
          </a:bodyPr>
          <a:lstStyle/>
          <a:p>
            <a:pPr marL="342900" indent="-342900">
              <a:buChar char="•"/>
            </a:pPr>
            <a:r>
              <a:rPr lang="tr-TR" sz="2500" b="1" dirty="0">
                <a:latin typeface="Times New Roman"/>
                <a:ea typeface="+mn-lt"/>
                <a:cs typeface="+mn-lt"/>
              </a:rPr>
              <a:t> </a:t>
            </a:r>
            <a:r>
              <a:rPr lang="tr-TR" sz="2500" dirty="0">
                <a:latin typeface="Times New Roman"/>
                <a:ea typeface="+mn-lt"/>
                <a:cs typeface="+mn-lt"/>
              </a:rPr>
              <a:t>Linux, birden fazla kişinin aynı anda çalışmasını sağlayan güçlü bir sisteme sahiptir. Örneğin, bir şirketin sunucusunda birden fazla kişi aynı anda işlem yapabilir ve her kullanıcı için özel izinler atanabilir. Bu sayede güvenli ve organize bir sistem oluşturulabilir.</a:t>
            </a:r>
            <a:endParaRPr lang="tr-TR" dirty="0">
              <a:latin typeface="Times New Roman"/>
              <a:cs typeface="Times New Roman"/>
            </a:endParaRPr>
          </a:p>
          <a:p>
            <a:pPr>
              <a:buChar char="•"/>
            </a:pPr>
            <a:endParaRPr lang="tr-TR" sz="2500" dirty="0">
              <a:latin typeface="Times New Roman"/>
              <a:ea typeface="+mn-lt"/>
              <a:cs typeface="+mn-lt"/>
            </a:endParaRPr>
          </a:p>
          <a:p>
            <a:pPr algn="l">
              <a:buChar char="•"/>
            </a:pPr>
            <a:endParaRPr lang="tr-TR" sz="1900" dirty="0">
              <a:latin typeface="Times New Roman"/>
              <a:cs typeface="Times New Roman"/>
            </a:endParaRPr>
          </a:p>
        </p:txBody>
      </p:sp>
    </p:spTree>
    <p:extLst>
      <p:ext uri="{BB962C8B-B14F-4D97-AF65-F5344CB8AC3E}">
        <p14:creationId xmlns:p14="http://schemas.microsoft.com/office/powerpoint/2010/main" val="41783248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418B27-7252-9807-ADCE-181DCB8F3E55}"/>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3AD9A95F-9DE6-D57C-83C9-A92F6633F6A1}"/>
              </a:ext>
            </a:extLst>
          </p:cNvPr>
          <p:cNvPicPr>
            <a:picLocks noChangeAspect="1"/>
          </p:cNvPicPr>
          <p:nvPr/>
        </p:nvPicPr>
        <p:blipFill>
          <a:blip r:embed="rId2"/>
          <a:srcRect t="9092" r="9085" b="-7"/>
          <a:stretch/>
        </p:blipFill>
        <p:spPr>
          <a:xfrm>
            <a:off x="20" y="10170"/>
            <a:ext cx="12191980" cy="6857990"/>
          </a:xfrm>
          <a:prstGeom prst="rect">
            <a:avLst/>
          </a:prstGeom>
        </p:spPr>
      </p:pic>
      <p:sp>
        <p:nvSpPr>
          <p:cNvPr id="2" name="Başlık 1">
            <a:extLst>
              <a:ext uri="{FF2B5EF4-FFF2-40B4-BE49-F238E27FC236}">
                <a16:creationId xmlns:a16="http://schemas.microsoft.com/office/drawing/2014/main" id="{620F3908-4252-571C-4C7B-EA9D63456DCD}"/>
              </a:ext>
            </a:extLst>
          </p:cNvPr>
          <p:cNvSpPr>
            <a:spLocks noGrp="1"/>
          </p:cNvSpPr>
          <p:nvPr>
            <p:ph type="ctrTitle"/>
          </p:nvPr>
        </p:nvSpPr>
        <p:spPr>
          <a:xfrm>
            <a:off x="377550" y="365692"/>
            <a:ext cx="10973565" cy="960120"/>
          </a:xfrm>
          <a:ln>
            <a:noFill/>
          </a:ln>
        </p:spPr>
        <p:txBody>
          <a:bodyPr anchor="ctr">
            <a:noAutofit/>
          </a:bodyPr>
          <a:lstStyle/>
          <a:p>
            <a:r>
              <a:rPr lang="tr-TR" sz="3000" dirty="0">
                <a:ea typeface="+mj-lt"/>
                <a:cs typeface="+mj-lt"/>
              </a:rPr>
              <a:t>Linux Nedir ?</a:t>
            </a:r>
            <a:endParaRPr lang="tr-TR" sz="3000" dirty="0"/>
          </a:p>
        </p:txBody>
      </p:sp>
      <p:sp>
        <p:nvSpPr>
          <p:cNvPr id="3" name="Alt Başlık 2">
            <a:extLst>
              <a:ext uri="{FF2B5EF4-FFF2-40B4-BE49-F238E27FC236}">
                <a16:creationId xmlns:a16="http://schemas.microsoft.com/office/drawing/2014/main" id="{B3A91EA8-B28C-5758-1773-AC01E2BB258E}"/>
              </a:ext>
            </a:extLst>
          </p:cNvPr>
          <p:cNvSpPr>
            <a:spLocks noGrp="1"/>
          </p:cNvSpPr>
          <p:nvPr>
            <p:ph type="subTitle" idx="1"/>
          </p:nvPr>
        </p:nvSpPr>
        <p:spPr>
          <a:xfrm>
            <a:off x="377269" y="1413440"/>
            <a:ext cx="11325020" cy="5453195"/>
          </a:xfrm>
        </p:spPr>
        <p:txBody>
          <a:bodyPr vert="horz" lIns="91440" tIns="45720" rIns="91440" bIns="45720" rtlCol="0" anchor="ctr">
            <a:noAutofit/>
          </a:bodyPr>
          <a:lstStyle/>
          <a:p>
            <a:pPr marL="342900" indent="-342900">
              <a:buChar char="•"/>
            </a:pPr>
            <a:r>
              <a:rPr lang="tr-TR" sz="2500" b="1" dirty="0">
                <a:latin typeface="Times New Roman"/>
                <a:ea typeface="+mn-lt"/>
                <a:cs typeface="+mn-lt"/>
              </a:rPr>
              <a:t>Linux</a:t>
            </a:r>
            <a:r>
              <a:rPr lang="tr-TR" sz="2500" dirty="0">
                <a:latin typeface="Times New Roman"/>
                <a:ea typeface="+mn-lt"/>
                <a:cs typeface="+mn-lt"/>
              </a:rPr>
              <a:t>, açık kaynak kodlu, özgür bir işletim sistemidir. Çekirdeği </a:t>
            </a:r>
            <a:r>
              <a:rPr lang="tr-TR" sz="2500" b="1" err="1">
                <a:latin typeface="Times New Roman"/>
                <a:ea typeface="+mn-lt"/>
                <a:cs typeface="+mn-lt"/>
              </a:rPr>
              <a:t>Linus</a:t>
            </a:r>
            <a:r>
              <a:rPr lang="tr-TR" sz="2500" b="1" dirty="0">
                <a:latin typeface="Times New Roman"/>
                <a:ea typeface="+mn-lt"/>
                <a:cs typeface="+mn-lt"/>
              </a:rPr>
              <a:t> </a:t>
            </a:r>
            <a:r>
              <a:rPr lang="tr-TR" sz="2500" b="1" err="1">
                <a:latin typeface="Times New Roman"/>
                <a:ea typeface="+mn-lt"/>
                <a:cs typeface="+mn-lt"/>
              </a:rPr>
              <a:t>Torvalds</a:t>
            </a:r>
            <a:r>
              <a:rPr lang="tr-TR" sz="2500" dirty="0">
                <a:latin typeface="Times New Roman"/>
                <a:ea typeface="+mn-lt"/>
                <a:cs typeface="+mn-lt"/>
              </a:rPr>
              <a:t> tarafından geliştirilmiş olup, sunucular, bilgisayarlar, mobil cihazlar ve gömülü sistemlerde yaygın olarak kullanılır. Güvenliği  ve </a:t>
            </a:r>
            <a:r>
              <a:rPr lang="tr-TR" sz="2500" err="1">
                <a:latin typeface="Times New Roman"/>
                <a:ea typeface="+mn-lt"/>
                <a:cs typeface="+mn-lt"/>
              </a:rPr>
              <a:t>ayarlanabilirliği</a:t>
            </a:r>
            <a:r>
              <a:rPr lang="tr-TR" sz="2500" dirty="0">
                <a:latin typeface="Times New Roman"/>
                <a:ea typeface="+mn-lt"/>
                <a:cs typeface="+mn-lt"/>
              </a:rPr>
              <a:t> ile öne çıkar. Popüler dağıtımları arasında </a:t>
            </a:r>
            <a:r>
              <a:rPr lang="tr-TR" sz="2500" b="1" dirty="0">
                <a:latin typeface="Times New Roman"/>
                <a:ea typeface="+mn-lt"/>
                <a:cs typeface="+mn-lt"/>
              </a:rPr>
              <a:t>Ubuntu, </a:t>
            </a:r>
            <a:r>
              <a:rPr lang="tr-TR" sz="2500" b="1" err="1">
                <a:latin typeface="Times New Roman"/>
                <a:ea typeface="+mn-lt"/>
                <a:cs typeface="+mn-lt"/>
              </a:rPr>
              <a:t>Debian</a:t>
            </a:r>
            <a:r>
              <a:rPr lang="tr-TR" sz="2500" b="1" dirty="0">
                <a:latin typeface="Times New Roman"/>
                <a:ea typeface="+mn-lt"/>
                <a:cs typeface="+mn-lt"/>
              </a:rPr>
              <a:t>, </a:t>
            </a:r>
            <a:r>
              <a:rPr lang="tr-TR" sz="2500" b="1" err="1">
                <a:latin typeface="Times New Roman"/>
                <a:ea typeface="+mn-lt"/>
                <a:cs typeface="+mn-lt"/>
              </a:rPr>
              <a:t>Fedora</a:t>
            </a:r>
            <a:r>
              <a:rPr lang="tr-TR" sz="2500" b="1" dirty="0">
                <a:latin typeface="Times New Roman"/>
                <a:ea typeface="+mn-lt"/>
                <a:cs typeface="+mn-lt"/>
              </a:rPr>
              <a:t>, </a:t>
            </a:r>
            <a:r>
              <a:rPr lang="tr-TR" sz="2500" b="1" err="1">
                <a:latin typeface="Times New Roman"/>
                <a:ea typeface="+mn-lt"/>
                <a:cs typeface="+mn-lt"/>
              </a:rPr>
              <a:t>CentOS</a:t>
            </a:r>
            <a:r>
              <a:rPr lang="tr-TR" sz="2500" b="1" dirty="0">
                <a:latin typeface="Times New Roman"/>
                <a:ea typeface="+mn-lt"/>
                <a:cs typeface="+mn-lt"/>
              </a:rPr>
              <a:t> ve </a:t>
            </a:r>
            <a:r>
              <a:rPr lang="tr-TR" sz="2500" b="1" err="1">
                <a:latin typeface="Times New Roman"/>
                <a:ea typeface="+mn-lt"/>
                <a:cs typeface="+mn-lt"/>
              </a:rPr>
              <a:t>Arch</a:t>
            </a:r>
            <a:r>
              <a:rPr lang="tr-TR" sz="2500" b="1" dirty="0">
                <a:latin typeface="Times New Roman"/>
                <a:ea typeface="+mn-lt"/>
                <a:cs typeface="+mn-lt"/>
              </a:rPr>
              <a:t> Linux</a:t>
            </a:r>
            <a:r>
              <a:rPr lang="tr-TR" sz="2500" dirty="0">
                <a:latin typeface="Times New Roman"/>
                <a:ea typeface="+mn-lt"/>
                <a:cs typeface="+mn-lt"/>
              </a:rPr>
              <a:t> bulunur. </a:t>
            </a:r>
            <a:endParaRPr lang="tr-TR">
              <a:latin typeface="Times New Roman"/>
              <a:cs typeface="Times New Roman"/>
            </a:endParaRPr>
          </a:p>
          <a:p>
            <a:pPr marL="457200" indent="-457200" algn="l">
              <a:buChar char="•"/>
            </a:pPr>
            <a:endParaRPr lang="tr-TR" sz="1900" dirty="0">
              <a:latin typeface="Times New Roman"/>
              <a:cs typeface="Times New Roman"/>
            </a:endParaRPr>
          </a:p>
        </p:txBody>
      </p:sp>
    </p:spTree>
    <p:extLst>
      <p:ext uri="{BB962C8B-B14F-4D97-AF65-F5344CB8AC3E}">
        <p14:creationId xmlns:p14="http://schemas.microsoft.com/office/powerpoint/2010/main" val="319886950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197F09-8D68-5483-045C-D2C7BFB01235}"/>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B6113E72-A1E4-4153-C662-4163D32C2D89}"/>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1EC34CE1-BEB8-4AF5-2D5F-C6B3855E18CB}"/>
              </a:ext>
            </a:extLst>
          </p:cNvPr>
          <p:cNvSpPr>
            <a:spLocks noGrp="1"/>
          </p:cNvSpPr>
          <p:nvPr>
            <p:ph type="ctrTitle"/>
          </p:nvPr>
        </p:nvSpPr>
        <p:spPr>
          <a:xfrm>
            <a:off x="377550" y="365692"/>
            <a:ext cx="9259065" cy="979170"/>
          </a:xfrm>
          <a:ln>
            <a:noFill/>
          </a:ln>
        </p:spPr>
        <p:txBody>
          <a:bodyPr anchor="ctr">
            <a:noAutofit/>
          </a:bodyPr>
          <a:lstStyle/>
          <a:p>
            <a:r>
              <a:rPr lang="tr-TR" dirty="0">
                <a:ea typeface="+mj-lt"/>
                <a:cs typeface="+mj-lt"/>
              </a:rPr>
              <a:t>Ücretsiz ve Açık Kaynak Kodlu Olması</a:t>
            </a:r>
            <a:endParaRPr lang="tr-TR" dirty="0"/>
          </a:p>
        </p:txBody>
      </p:sp>
      <p:sp>
        <p:nvSpPr>
          <p:cNvPr id="3" name="Alt Başlık 2">
            <a:extLst>
              <a:ext uri="{FF2B5EF4-FFF2-40B4-BE49-F238E27FC236}">
                <a16:creationId xmlns:a16="http://schemas.microsoft.com/office/drawing/2014/main" id="{469B4754-3DE1-C8B1-D4DA-D79756A2CC0C}"/>
              </a:ext>
            </a:extLst>
          </p:cNvPr>
          <p:cNvSpPr>
            <a:spLocks noGrp="1"/>
          </p:cNvSpPr>
          <p:nvPr>
            <p:ph type="subTitle" idx="1"/>
          </p:nvPr>
        </p:nvSpPr>
        <p:spPr>
          <a:xfrm>
            <a:off x="377269" y="1347180"/>
            <a:ext cx="11003848" cy="5236245"/>
          </a:xfrm>
        </p:spPr>
        <p:txBody>
          <a:bodyPr anchor="ctr">
            <a:normAutofit/>
          </a:bodyPr>
          <a:lstStyle/>
          <a:p>
            <a:pPr>
              <a:buChar char="•"/>
            </a:pPr>
            <a:endParaRPr lang="tr-TR" sz="2500" dirty="0">
              <a:latin typeface="Times New Roman"/>
              <a:ea typeface="+mn-lt"/>
              <a:cs typeface="+mn-lt"/>
            </a:endParaRPr>
          </a:p>
          <a:p>
            <a:pPr>
              <a:buChar char="•"/>
            </a:pPr>
            <a:endParaRPr lang="tr-TR" sz="2500" dirty="0">
              <a:latin typeface="Times New Roman"/>
              <a:ea typeface="+mn-lt"/>
              <a:cs typeface="+mn-lt"/>
            </a:endParaRPr>
          </a:p>
          <a:p>
            <a:pPr marL="342900" indent="-342900">
              <a:buChar char="•"/>
            </a:pPr>
            <a:r>
              <a:rPr lang="tr-TR" sz="2500" dirty="0">
                <a:latin typeface="Times New Roman"/>
                <a:ea typeface="+mn-lt"/>
                <a:cs typeface="+mn-lt"/>
              </a:rPr>
              <a:t>Linux’un en büyük avantajlarından biri açık kaynak kodlu olmasıdır. Herhangi bir şirketin kontrolünde değil ve herkes bu sistemi inceleyebilir, değiştirebilir ya da geliştirebilir. Ayrıca ücretsiz olduğu için işletmeler, lisans maliyetlerinden kurtulup bütçelerini daha verimli kullanabilirler.</a:t>
            </a:r>
          </a:p>
          <a:p>
            <a:pPr>
              <a:buChar char="•"/>
            </a:pPr>
            <a:endParaRPr lang="tr-TR" sz="1900" dirty="0">
              <a:latin typeface="Times New Roman"/>
              <a:ea typeface="+mn-lt"/>
              <a:cs typeface="+mn-lt"/>
            </a:endParaRPr>
          </a:p>
          <a:p>
            <a:pPr>
              <a:buChar char="•"/>
            </a:pPr>
            <a:endParaRPr lang="tr-TR" sz="1900" dirty="0">
              <a:latin typeface="Times New Roman"/>
              <a:cs typeface="Times New Roman"/>
            </a:endParaRPr>
          </a:p>
          <a:p>
            <a:pPr marL="457200" indent="-457200" algn="l">
              <a:buChar char="•"/>
            </a:pPr>
            <a:endParaRPr lang="tr-TR" sz="1900" dirty="0">
              <a:latin typeface="Times New Roman"/>
              <a:cs typeface="Times New Roman"/>
            </a:endParaRPr>
          </a:p>
        </p:txBody>
      </p:sp>
    </p:spTree>
    <p:extLst>
      <p:ext uri="{BB962C8B-B14F-4D97-AF65-F5344CB8AC3E}">
        <p14:creationId xmlns:p14="http://schemas.microsoft.com/office/powerpoint/2010/main" val="367220512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134962-2B92-D04F-88E9-4F3D0151645B}"/>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1204B2C1-2EA9-A63F-9528-316F057F0E06}"/>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61E54E47-3EC0-0FD0-9E37-A85CD803B060}"/>
              </a:ext>
            </a:extLst>
          </p:cNvPr>
          <p:cNvSpPr>
            <a:spLocks noGrp="1"/>
          </p:cNvSpPr>
          <p:nvPr>
            <p:ph type="ctrTitle"/>
          </p:nvPr>
        </p:nvSpPr>
        <p:spPr>
          <a:xfrm>
            <a:off x="377550" y="365692"/>
            <a:ext cx="8201790" cy="960120"/>
          </a:xfrm>
          <a:ln>
            <a:noFill/>
          </a:ln>
        </p:spPr>
        <p:txBody>
          <a:bodyPr anchor="ctr">
            <a:normAutofit/>
          </a:bodyPr>
          <a:lstStyle/>
          <a:p>
            <a:r>
              <a:rPr lang="tr-TR" dirty="0">
                <a:ea typeface="+mj-lt"/>
                <a:cs typeface="+mj-lt"/>
              </a:rPr>
              <a:t>Yüksek Güvenlik</a:t>
            </a:r>
            <a:endParaRPr lang="tr-TR" dirty="0"/>
          </a:p>
        </p:txBody>
      </p:sp>
      <p:sp>
        <p:nvSpPr>
          <p:cNvPr id="3" name="Alt Başlık 2">
            <a:extLst>
              <a:ext uri="{FF2B5EF4-FFF2-40B4-BE49-F238E27FC236}">
                <a16:creationId xmlns:a16="http://schemas.microsoft.com/office/drawing/2014/main" id="{6AB1BFFA-E0E3-51BB-4C4F-AB3168D5ACBE}"/>
              </a:ext>
            </a:extLst>
          </p:cNvPr>
          <p:cNvSpPr>
            <a:spLocks noGrp="1"/>
          </p:cNvSpPr>
          <p:nvPr>
            <p:ph type="subTitle" idx="1"/>
          </p:nvPr>
        </p:nvSpPr>
        <p:spPr>
          <a:xfrm>
            <a:off x="377269" y="1413440"/>
            <a:ext cx="11152935" cy="5303335"/>
          </a:xfrm>
        </p:spPr>
        <p:txBody>
          <a:bodyPr anchor="ctr">
            <a:normAutofit/>
          </a:bodyPr>
          <a:lstStyle/>
          <a:p>
            <a:pPr>
              <a:buChar char="•"/>
            </a:pPr>
            <a:endParaRPr lang="tr-TR" sz="2500" dirty="0">
              <a:latin typeface="Times New Roman"/>
              <a:ea typeface="+mn-lt"/>
              <a:cs typeface="+mn-lt"/>
            </a:endParaRPr>
          </a:p>
          <a:p>
            <a:pPr>
              <a:buChar char="•"/>
            </a:pPr>
            <a:r>
              <a:rPr lang="tr-TR" sz="2500" dirty="0">
                <a:latin typeface="Times New Roman"/>
                <a:ea typeface="+mn-lt"/>
                <a:cs typeface="+mn-lt"/>
              </a:rPr>
              <a:t> Sunucu işletim sistemlerinde en önemli faktörlerden biri güvenliktir. Linux, gelişmiş kullanıcı izinleri ve açık kaynak yapısı sayesinde daha güvenli bir ortam sunar. Virüsler ve kötü amaçlı yazılımlar Linux sistemlerinde çok daha az görülür. Ayrıca, sistem uzun süre kesintisiz çalışabilir ve sık sık yeniden başlatmaya gerek kalmaz.</a:t>
            </a:r>
            <a:endParaRPr lang="tr-TR" dirty="0">
              <a:latin typeface="Times New Roman"/>
              <a:cs typeface="Times New Roman"/>
            </a:endParaRPr>
          </a:p>
          <a:p>
            <a:pPr>
              <a:buChar char="•"/>
            </a:pPr>
            <a:endParaRPr lang="tr-TR" sz="2500" dirty="0">
              <a:latin typeface="Times New Roman"/>
              <a:ea typeface="+mn-lt"/>
              <a:cs typeface="+mn-lt"/>
            </a:endParaRPr>
          </a:p>
          <a:p>
            <a:pPr algn="l">
              <a:buChar char="•"/>
            </a:pPr>
            <a:endParaRPr lang="tr-TR" sz="1900" dirty="0">
              <a:latin typeface="Times New Roman"/>
              <a:cs typeface="Times New Roman"/>
            </a:endParaRPr>
          </a:p>
        </p:txBody>
      </p:sp>
    </p:spTree>
    <p:extLst>
      <p:ext uri="{BB962C8B-B14F-4D97-AF65-F5344CB8AC3E}">
        <p14:creationId xmlns:p14="http://schemas.microsoft.com/office/powerpoint/2010/main" val="290000824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21ECD4-9C8A-8F25-83D6-F15845A4562A}"/>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0AA90ADC-A07F-3A84-B9C5-1FF89EB1B7F3}"/>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13C6572E-16E0-B00F-AC0D-8E642CD0193D}"/>
              </a:ext>
            </a:extLst>
          </p:cNvPr>
          <p:cNvSpPr>
            <a:spLocks noGrp="1"/>
          </p:cNvSpPr>
          <p:nvPr>
            <p:ph type="ctrTitle"/>
          </p:nvPr>
        </p:nvSpPr>
        <p:spPr>
          <a:xfrm>
            <a:off x="377550" y="365692"/>
            <a:ext cx="8201790" cy="960120"/>
          </a:xfrm>
          <a:ln>
            <a:noFill/>
          </a:ln>
        </p:spPr>
        <p:txBody>
          <a:bodyPr anchor="ctr">
            <a:normAutofit/>
          </a:bodyPr>
          <a:lstStyle/>
          <a:p>
            <a:r>
              <a:rPr lang="tr-TR" dirty="0">
                <a:ea typeface="+mj-lt"/>
                <a:cs typeface="+mj-lt"/>
              </a:rPr>
              <a:t>Yüksek Performans</a:t>
            </a:r>
            <a:endParaRPr lang="tr-TR" dirty="0"/>
          </a:p>
        </p:txBody>
      </p:sp>
      <p:sp>
        <p:nvSpPr>
          <p:cNvPr id="3" name="Alt Başlık 2">
            <a:extLst>
              <a:ext uri="{FF2B5EF4-FFF2-40B4-BE49-F238E27FC236}">
                <a16:creationId xmlns:a16="http://schemas.microsoft.com/office/drawing/2014/main" id="{CBB7DB66-D28D-87BC-BAFB-3F0AD586D96E}"/>
              </a:ext>
            </a:extLst>
          </p:cNvPr>
          <p:cNvSpPr>
            <a:spLocks noGrp="1"/>
          </p:cNvSpPr>
          <p:nvPr>
            <p:ph type="subTitle" idx="1"/>
          </p:nvPr>
        </p:nvSpPr>
        <p:spPr>
          <a:xfrm>
            <a:off x="377269" y="1413440"/>
            <a:ext cx="11372010" cy="5169985"/>
          </a:xfrm>
        </p:spPr>
        <p:txBody>
          <a:bodyPr anchor="ctr">
            <a:normAutofit/>
          </a:bodyPr>
          <a:lstStyle/>
          <a:p>
            <a:pPr marL="342900" indent="-342900">
              <a:buChar char="•"/>
            </a:pPr>
            <a:r>
              <a:rPr lang="tr-TR" sz="2500" dirty="0">
                <a:latin typeface="Times New Roman"/>
                <a:ea typeface="+mn-lt"/>
                <a:cs typeface="+mn-lt"/>
              </a:rPr>
              <a:t>Linux işletim sistemleri, gereksiz sistem kaynaklarını tüketmeden hızlı ve verimli çalışır. Yoğun trafik alan web siteleri ve büyük veri işleyen sistemler için Linux en iyi seçimlerden biridir. Az kaynak kullanarak daha fazla performans sunabilir.</a:t>
            </a:r>
            <a:endParaRPr lang="tr-TR" dirty="0">
              <a:latin typeface="Times New Roman"/>
              <a:cs typeface="Times New Roman"/>
            </a:endParaRPr>
          </a:p>
          <a:p>
            <a:pPr marL="342900" indent="-342900">
              <a:buChar char="•"/>
            </a:pPr>
            <a:endParaRPr lang="tr-TR" sz="2500" dirty="0">
              <a:latin typeface="Times New Roman"/>
              <a:ea typeface="+mn-lt"/>
              <a:cs typeface="+mn-lt"/>
            </a:endParaRPr>
          </a:p>
          <a:p>
            <a:pPr algn="l">
              <a:buChar char="•"/>
            </a:pPr>
            <a:endParaRPr lang="tr-TR" sz="1900" dirty="0">
              <a:latin typeface="Times New Roman"/>
              <a:cs typeface="Times New Roman"/>
            </a:endParaRPr>
          </a:p>
        </p:txBody>
      </p:sp>
    </p:spTree>
    <p:extLst>
      <p:ext uri="{BB962C8B-B14F-4D97-AF65-F5344CB8AC3E}">
        <p14:creationId xmlns:p14="http://schemas.microsoft.com/office/powerpoint/2010/main" val="64956004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333928-DB1B-D70A-A8FB-71BF644F4279}"/>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B60C864C-B645-CEA8-B372-55ABF0FB531B}"/>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53194364-C9DB-B1A6-839E-3482FA43033E}"/>
              </a:ext>
            </a:extLst>
          </p:cNvPr>
          <p:cNvSpPr>
            <a:spLocks noGrp="1"/>
          </p:cNvSpPr>
          <p:nvPr>
            <p:ph type="ctrTitle"/>
          </p:nvPr>
        </p:nvSpPr>
        <p:spPr>
          <a:xfrm>
            <a:off x="377550" y="365692"/>
            <a:ext cx="10182990" cy="960120"/>
          </a:xfrm>
          <a:ln>
            <a:noFill/>
          </a:ln>
        </p:spPr>
        <p:txBody>
          <a:bodyPr anchor="ctr">
            <a:noAutofit/>
          </a:bodyPr>
          <a:lstStyle/>
          <a:p>
            <a:r>
              <a:rPr lang="tr-TR" dirty="0">
                <a:ea typeface="+mj-lt"/>
                <a:cs typeface="+mj-lt"/>
              </a:rPr>
              <a:t>Özelleştirilebilir ve Esnektir</a:t>
            </a:r>
            <a:endParaRPr lang="tr-TR" dirty="0"/>
          </a:p>
        </p:txBody>
      </p:sp>
      <p:sp>
        <p:nvSpPr>
          <p:cNvPr id="3" name="Alt Başlık 2">
            <a:extLst>
              <a:ext uri="{FF2B5EF4-FFF2-40B4-BE49-F238E27FC236}">
                <a16:creationId xmlns:a16="http://schemas.microsoft.com/office/drawing/2014/main" id="{06FCC0D8-ABC6-EC73-CACB-E3B05FB2C128}"/>
              </a:ext>
            </a:extLst>
          </p:cNvPr>
          <p:cNvSpPr>
            <a:spLocks noGrp="1"/>
          </p:cNvSpPr>
          <p:nvPr>
            <p:ph type="subTitle" idx="1"/>
          </p:nvPr>
        </p:nvSpPr>
        <p:spPr>
          <a:xfrm>
            <a:off x="377269" y="1413440"/>
            <a:ext cx="11038635" cy="5169985"/>
          </a:xfrm>
        </p:spPr>
        <p:txBody>
          <a:bodyPr anchor="ctr">
            <a:normAutofit/>
          </a:bodyPr>
          <a:lstStyle/>
          <a:p>
            <a:pPr>
              <a:buChar char="•"/>
            </a:pPr>
            <a:r>
              <a:rPr lang="tr-TR" sz="2500" dirty="0">
                <a:latin typeface="Times New Roman"/>
                <a:ea typeface="+mn-lt"/>
                <a:cs typeface="+mn-lt"/>
              </a:rPr>
              <a:t>Kullanıcı ihtiyacına göre farklı dağıtımlar (</a:t>
            </a:r>
            <a:r>
              <a:rPr lang="tr-TR" sz="2500" b="1" dirty="0">
                <a:latin typeface="Times New Roman"/>
                <a:ea typeface="+mn-lt"/>
                <a:cs typeface="+mn-lt"/>
              </a:rPr>
              <a:t>Ubuntu Server, </a:t>
            </a:r>
            <a:r>
              <a:rPr lang="tr-TR" sz="2500" b="1" err="1">
                <a:latin typeface="Times New Roman"/>
                <a:ea typeface="+mn-lt"/>
                <a:cs typeface="+mn-lt"/>
              </a:rPr>
              <a:t>CentOS</a:t>
            </a:r>
            <a:r>
              <a:rPr lang="tr-TR" sz="2500" b="1" dirty="0">
                <a:latin typeface="Times New Roman"/>
                <a:ea typeface="+mn-lt"/>
                <a:cs typeface="+mn-lt"/>
              </a:rPr>
              <a:t>, </a:t>
            </a:r>
            <a:r>
              <a:rPr lang="tr-TR" sz="2500" b="1" err="1">
                <a:latin typeface="Times New Roman"/>
                <a:ea typeface="+mn-lt"/>
                <a:cs typeface="+mn-lt"/>
              </a:rPr>
              <a:t>Debian</a:t>
            </a:r>
            <a:r>
              <a:rPr lang="tr-TR" sz="2500" dirty="0">
                <a:latin typeface="Times New Roman"/>
                <a:ea typeface="+mn-lt"/>
                <a:cs typeface="+mn-lt"/>
              </a:rPr>
              <a:t>) seçilebilir.</a:t>
            </a:r>
          </a:p>
          <a:p>
            <a:pPr>
              <a:buChar char="•"/>
            </a:pPr>
            <a:r>
              <a:rPr lang="tr-TR" sz="2500" dirty="0">
                <a:latin typeface="Times New Roman"/>
                <a:ea typeface="+mn-lt"/>
                <a:cs typeface="+mn-lt"/>
              </a:rPr>
              <a:t>Grafik arayüzü olmadan sadece terminal üzerinden yönetilebilir, böylece kaynak tasarrufu sağlar.</a:t>
            </a:r>
            <a:endParaRPr lang="tr-TR">
              <a:latin typeface="Times New Roman"/>
              <a:cs typeface="Times New Roman"/>
            </a:endParaRPr>
          </a:p>
          <a:p>
            <a:pPr>
              <a:buChar char="•"/>
            </a:pPr>
            <a:endParaRPr lang="tr-TR" sz="2500" dirty="0">
              <a:latin typeface="Times New Roman"/>
              <a:cs typeface="Times New Roman"/>
            </a:endParaRPr>
          </a:p>
          <a:p>
            <a:pPr algn="l">
              <a:buChar char="•"/>
            </a:pPr>
            <a:endParaRPr lang="tr-TR" sz="2500" dirty="0">
              <a:latin typeface="Times New Roman"/>
              <a:cs typeface="Times New Roman"/>
            </a:endParaRPr>
          </a:p>
        </p:txBody>
      </p:sp>
    </p:spTree>
    <p:extLst>
      <p:ext uri="{BB962C8B-B14F-4D97-AF65-F5344CB8AC3E}">
        <p14:creationId xmlns:p14="http://schemas.microsoft.com/office/powerpoint/2010/main" val="407127004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D8340C-21D4-4FE3-057B-417D123FFD63}"/>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052A7854-305F-5FB3-F5A2-A5AD63E6B856}"/>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F49CB9D1-700C-FBA7-5F27-1ADECBAA1CA9}"/>
              </a:ext>
            </a:extLst>
          </p:cNvPr>
          <p:cNvSpPr>
            <a:spLocks noGrp="1"/>
          </p:cNvSpPr>
          <p:nvPr>
            <p:ph type="ctrTitle"/>
          </p:nvPr>
        </p:nvSpPr>
        <p:spPr>
          <a:xfrm>
            <a:off x="377550" y="365692"/>
            <a:ext cx="8201790" cy="960120"/>
          </a:xfrm>
          <a:ln>
            <a:noFill/>
          </a:ln>
        </p:spPr>
        <p:txBody>
          <a:bodyPr anchor="ctr">
            <a:normAutofit/>
          </a:bodyPr>
          <a:lstStyle/>
          <a:p>
            <a:r>
              <a:rPr lang="tr-TR" dirty="0">
                <a:ea typeface="+mj-lt"/>
                <a:cs typeface="+mj-lt"/>
              </a:rPr>
              <a:t>Geniş Donanım Desteği Sunar</a:t>
            </a:r>
          </a:p>
        </p:txBody>
      </p:sp>
      <p:sp>
        <p:nvSpPr>
          <p:cNvPr id="3" name="Alt Başlık 2">
            <a:extLst>
              <a:ext uri="{FF2B5EF4-FFF2-40B4-BE49-F238E27FC236}">
                <a16:creationId xmlns:a16="http://schemas.microsoft.com/office/drawing/2014/main" id="{9E1D4346-9820-BAF9-6D5B-416FEE9BD3FA}"/>
              </a:ext>
            </a:extLst>
          </p:cNvPr>
          <p:cNvSpPr>
            <a:spLocks noGrp="1"/>
          </p:cNvSpPr>
          <p:nvPr>
            <p:ph type="subTitle" idx="1"/>
          </p:nvPr>
        </p:nvSpPr>
        <p:spPr>
          <a:xfrm>
            <a:off x="377269" y="1413440"/>
            <a:ext cx="11381535" cy="5169985"/>
          </a:xfrm>
        </p:spPr>
        <p:txBody>
          <a:bodyPr anchor="ctr">
            <a:normAutofit/>
          </a:bodyPr>
          <a:lstStyle/>
          <a:p>
            <a:pPr>
              <a:buChar char="•"/>
            </a:pPr>
            <a:r>
              <a:rPr lang="tr-TR" sz="2500" dirty="0">
                <a:latin typeface="Times New Roman"/>
                <a:cs typeface="Times New Roman"/>
              </a:rPr>
              <a:t>Eski</a:t>
            </a:r>
            <a:r>
              <a:rPr lang="tr-TR" sz="2500" dirty="0">
                <a:latin typeface="Times New Roman"/>
                <a:ea typeface="+mn-lt"/>
                <a:cs typeface="+mn-lt"/>
              </a:rPr>
              <a:t> ve yeni donanımlarla uyumlu çalışabilir.</a:t>
            </a:r>
            <a:endParaRPr lang="tr-TR">
              <a:latin typeface="Times New Roman"/>
              <a:ea typeface="+mn-lt"/>
              <a:cs typeface="+mn-lt"/>
            </a:endParaRPr>
          </a:p>
          <a:p>
            <a:pPr>
              <a:buChar char="•"/>
            </a:pPr>
            <a:r>
              <a:rPr lang="tr-TR" sz="2500" dirty="0">
                <a:latin typeface="Times New Roman"/>
                <a:ea typeface="+mn-lt"/>
                <a:cs typeface="+mn-lt"/>
              </a:rPr>
              <a:t>Windows’un desteklemediği yada yavaş çalıştığı sistemlerde  bile Linux kullanılabilir.</a:t>
            </a:r>
            <a:endParaRPr lang="tr-TR" dirty="0">
              <a:latin typeface="Times New Roman"/>
              <a:cs typeface="Times New Roman"/>
            </a:endParaRPr>
          </a:p>
          <a:p>
            <a:pPr>
              <a:buChar char="•"/>
            </a:pPr>
            <a:endParaRPr lang="tr-TR" sz="2500" b="1" dirty="0">
              <a:latin typeface="Times New Roman"/>
              <a:cs typeface="Times New Roman"/>
            </a:endParaRPr>
          </a:p>
          <a:p>
            <a:pPr>
              <a:buChar char="•"/>
            </a:pPr>
            <a:endParaRPr lang="tr-TR" sz="2500" dirty="0">
              <a:latin typeface="Times New Roman"/>
              <a:cs typeface="Times New Roman"/>
            </a:endParaRPr>
          </a:p>
        </p:txBody>
      </p:sp>
    </p:spTree>
    <p:extLst>
      <p:ext uri="{BB962C8B-B14F-4D97-AF65-F5344CB8AC3E}">
        <p14:creationId xmlns:p14="http://schemas.microsoft.com/office/powerpoint/2010/main" val="246484731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1C4315-A247-CBD0-400E-98B7BF48067D}"/>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F1C0DD17-C7C0-73FB-778D-7655053D0B1A}"/>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27C2D4F2-4D22-B4D3-1DAF-11742E1BEC42}"/>
              </a:ext>
            </a:extLst>
          </p:cNvPr>
          <p:cNvSpPr>
            <a:spLocks noGrp="1"/>
          </p:cNvSpPr>
          <p:nvPr>
            <p:ph type="ctrTitle"/>
          </p:nvPr>
        </p:nvSpPr>
        <p:spPr>
          <a:xfrm>
            <a:off x="377550" y="365692"/>
            <a:ext cx="8201790" cy="960120"/>
          </a:xfrm>
          <a:ln>
            <a:noFill/>
          </a:ln>
        </p:spPr>
        <p:txBody>
          <a:bodyPr anchor="ctr">
            <a:noAutofit/>
          </a:bodyPr>
          <a:lstStyle/>
          <a:p>
            <a:r>
              <a:rPr lang="tr-TR" dirty="0">
                <a:ea typeface="+mj-lt"/>
                <a:cs typeface="+mj-lt"/>
              </a:rPr>
              <a:t>Uzak Yönetim ve Otomasyon Kolaylığı Sağlar</a:t>
            </a:r>
          </a:p>
        </p:txBody>
      </p:sp>
      <p:sp>
        <p:nvSpPr>
          <p:cNvPr id="3" name="Alt Başlık 2">
            <a:extLst>
              <a:ext uri="{FF2B5EF4-FFF2-40B4-BE49-F238E27FC236}">
                <a16:creationId xmlns:a16="http://schemas.microsoft.com/office/drawing/2014/main" id="{6653A8DF-153F-E979-7633-AD6877BD80B2}"/>
              </a:ext>
            </a:extLst>
          </p:cNvPr>
          <p:cNvSpPr>
            <a:spLocks noGrp="1"/>
          </p:cNvSpPr>
          <p:nvPr>
            <p:ph type="subTitle" idx="1"/>
          </p:nvPr>
        </p:nvSpPr>
        <p:spPr>
          <a:xfrm>
            <a:off x="377269" y="1413440"/>
            <a:ext cx="11152935" cy="5169985"/>
          </a:xfrm>
        </p:spPr>
        <p:txBody>
          <a:bodyPr anchor="ctr">
            <a:normAutofit/>
          </a:bodyPr>
          <a:lstStyle/>
          <a:p>
            <a:pPr marL="342900" indent="-342900">
              <a:buChar char="•"/>
            </a:pPr>
            <a:r>
              <a:rPr lang="tr-TR" sz="2500" dirty="0">
                <a:latin typeface="Times New Roman"/>
                <a:ea typeface="+mn-lt"/>
                <a:cs typeface="+mn-lt"/>
              </a:rPr>
              <a:t>Linux, sistem yöneticileri için oldukça kolay yönetilebilen bir yapıya sahiptir. SSH bağlantısı sayesinde dünyanın herhangi bir yerinden sunucuya erişebilir ve komutlarla yönetebilirsiniz. Ayrıca, otomasyon komut dosyaları ile birçok işlemi kendiliğinden çalıştırabilirsiniz.</a:t>
            </a:r>
            <a:endParaRPr lang="tr-TR" dirty="0">
              <a:latin typeface="Times New Roman"/>
              <a:cs typeface="Times New Roman"/>
            </a:endParaRPr>
          </a:p>
          <a:p>
            <a:pPr algn="l">
              <a:buChar char="•"/>
            </a:pPr>
            <a:endParaRPr lang="tr-TR" sz="2500" dirty="0">
              <a:latin typeface="Times New Roman"/>
              <a:cs typeface="Times New Roman"/>
            </a:endParaRPr>
          </a:p>
        </p:txBody>
      </p:sp>
    </p:spTree>
    <p:extLst>
      <p:ext uri="{BB962C8B-B14F-4D97-AF65-F5344CB8AC3E}">
        <p14:creationId xmlns:p14="http://schemas.microsoft.com/office/powerpoint/2010/main" val="4110018294"/>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727549-31DA-2CBB-DCFC-5750DD7EAF83}"/>
            </a:ext>
          </a:extLst>
        </p:cNvPr>
        <p:cNvGrpSpPr/>
        <p:nvPr/>
      </p:nvGrpSpPr>
      <p:grpSpPr>
        <a:xfrm>
          <a:off x="0" y="0"/>
          <a:ext cx="0" cy="0"/>
          <a:chOff x="0" y="0"/>
          <a:chExt cx="0" cy="0"/>
        </a:xfrm>
      </p:grpSpPr>
      <p:pic>
        <p:nvPicPr>
          <p:cNvPr id="6" name="Picture 3" descr="Mavi neon ışıkları olan altıonal arka plan">
            <a:extLst>
              <a:ext uri="{FF2B5EF4-FFF2-40B4-BE49-F238E27FC236}">
                <a16:creationId xmlns:a16="http://schemas.microsoft.com/office/drawing/2014/main" id="{B594BDEF-936A-BA3D-0C6E-2F8E835AF91E}"/>
              </a:ext>
            </a:extLst>
          </p:cNvPr>
          <p:cNvPicPr>
            <a:picLocks noChangeAspect="1"/>
          </p:cNvPicPr>
          <p:nvPr/>
        </p:nvPicPr>
        <p:blipFill>
          <a:blip r:embed="rId2"/>
          <a:srcRect t="9092" r="9085" b="-7"/>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D15A17A9-180A-6D10-30AB-88DACCCE79EB}"/>
              </a:ext>
            </a:extLst>
          </p:cNvPr>
          <p:cNvSpPr>
            <a:spLocks noGrp="1"/>
          </p:cNvSpPr>
          <p:nvPr>
            <p:ph type="ctrTitle"/>
          </p:nvPr>
        </p:nvSpPr>
        <p:spPr>
          <a:xfrm>
            <a:off x="377550" y="365692"/>
            <a:ext cx="8201790" cy="960120"/>
          </a:xfrm>
          <a:ln>
            <a:noFill/>
          </a:ln>
        </p:spPr>
        <p:txBody>
          <a:bodyPr anchor="ctr">
            <a:noAutofit/>
          </a:bodyPr>
          <a:lstStyle/>
          <a:p>
            <a:r>
              <a:rPr lang="tr-TR" dirty="0">
                <a:ea typeface="+mj-lt"/>
                <a:cs typeface="+mj-lt"/>
              </a:rPr>
              <a:t>Web, </a:t>
            </a:r>
            <a:r>
              <a:rPr lang="tr-TR" dirty="0" err="1">
                <a:ea typeface="+mj-lt"/>
                <a:cs typeface="+mj-lt"/>
              </a:rPr>
              <a:t>Veritabanı</a:t>
            </a:r>
            <a:r>
              <a:rPr lang="tr-TR" dirty="0">
                <a:ea typeface="+mj-lt"/>
                <a:cs typeface="+mj-lt"/>
              </a:rPr>
              <a:t> ve Bulut Teknolojileriyle Entegre Çalışır</a:t>
            </a:r>
          </a:p>
        </p:txBody>
      </p:sp>
      <p:sp>
        <p:nvSpPr>
          <p:cNvPr id="3" name="Alt Başlık 2">
            <a:extLst>
              <a:ext uri="{FF2B5EF4-FFF2-40B4-BE49-F238E27FC236}">
                <a16:creationId xmlns:a16="http://schemas.microsoft.com/office/drawing/2014/main" id="{D61A8363-A09E-D8B8-1B9F-B4663CA21016}"/>
              </a:ext>
            </a:extLst>
          </p:cNvPr>
          <p:cNvSpPr>
            <a:spLocks noGrp="1"/>
          </p:cNvSpPr>
          <p:nvPr>
            <p:ph type="subTitle" idx="1"/>
          </p:nvPr>
        </p:nvSpPr>
        <p:spPr>
          <a:xfrm>
            <a:off x="377269" y="1522297"/>
            <a:ext cx="6819060" cy="5061128"/>
          </a:xfrm>
        </p:spPr>
        <p:txBody>
          <a:bodyPr anchor="ctr">
            <a:normAutofit/>
          </a:bodyPr>
          <a:lstStyle/>
          <a:p>
            <a:endParaRPr lang="tr-TR" sz="2200" b="1" dirty="0">
              <a:latin typeface="Times New Roman"/>
              <a:ea typeface="+mn-lt"/>
              <a:cs typeface="+mn-lt"/>
            </a:endParaRPr>
          </a:p>
          <a:p>
            <a:pPr>
              <a:buChar char="•"/>
            </a:pPr>
            <a:r>
              <a:rPr lang="tr-TR" sz="2200" dirty="0">
                <a:latin typeface="Times New Roman"/>
                <a:ea typeface="+mn-lt"/>
                <a:cs typeface="+mn-lt"/>
              </a:rPr>
              <a:t>Apache, </a:t>
            </a:r>
            <a:r>
              <a:rPr lang="tr-TR" sz="2200" dirty="0" err="1">
                <a:latin typeface="Times New Roman"/>
                <a:ea typeface="+mn-lt"/>
                <a:cs typeface="+mn-lt"/>
              </a:rPr>
              <a:t>Nginx</a:t>
            </a:r>
            <a:r>
              <a:rPr lang="tr-TR" sz="2200" dirty="0">
                <a:latin typeface="Times New Roman"/>
                <a:ea typeface="+mn-lt"/>
                <a:cs typeface="+mn-lt"/>
              </a:rPr>
              <a:t> gibi web sunucularıyla uyumludur.</a:t>
            </a:r>
            <a:endParaRPr lang="tr-TR" sz="2200">
              <a:latin typeface="Times New Roman"/>
              <a:cs typeface="Times New Roman"/>
            </a:endParaRPr>
          </a:p>
          <a:p>
            <a:pPr>
              <a:buChar char="•"/>
            </a:pPr>
            <a:r>
              <a:rPr lang="tr-TR" sz="2200" dirty="0">
                <a:latin typeface="Times New Roman"/>
                <a:ea typeface="+mn-lt"/>
                <a:cs typeface="+mn-lt"/>
              </a:rPr>
              <a:t>MySQL, </a:t>
            </a:r>
            <a:r>
              <a:rPr lang="tr-TR" sz="2200" err="1">
                <a:latin typeface="Times New Roman"/>
                <a:ea typeface="+mn-lt"/>
                <a:cs typeface="+mn-lt"/>
              </a:rPr>
              <a:t>PostgreSQL</a:t>
            </a:r>
            <a:r>
              <a:rPr lang="tr-TR" sz="2200" dirty="0">
                <a:latin typeface="Times New Roman"/>
                <a:ea typeface="+mn-lt"/>
                <a:cs typeface="+mn-lt"/>
              </a:rPr>
              <a:t>, </a:t>
            </a:r>
            <a:r>
              <a:rPr lang="tr-TR" sz="2200" err="1">
                <a:latin typeface="Times New Roman"/>
                <a:ea typeface="+mn-lt"/>
                <a:cs typeface="+mn-lt"/>
              </a:rPr>
              <a:t>MongoDB</a:t>
            </a:r>
            <a:r>
              <a:rPr lang="tr-TR" sz="2200" dirty="0">
                <a:latin typeface="Times New Roman"/>
                <a:ea typeface="+mn-lt"/>
                <a:cs typeface="+mn-lt"/>
              </a:rPr>
              <a:t> gibi </a:t>
            </a:r>
            <a:r>
              <a:rPr lang="tr-TR" sz="2200" err="1">
                <a:latin typeface="Times New Roman"/>
                <a:ea typeface="+mn-lt"/>
                <a:cs typeface="+mn-lt"/>
              </a:rPr>
              <a:t>veritabanlarını</a:t>
            </a:r>
            <a:r>
              <a:rPr lang="tr-TR" sz="2200" dirty="0">
                <a:latin typeface="Times New Roman"/>
                <a:ea typeface="+mn-lt"/>
                <a:cs typeface="+mn-lt"/>
              </a:rPr>
              <a:t> destekler.</a:t>
            </a:r>
          </a:p>
          <a:p>
            <a:pPr>
              <a:buChar char="•"/>
            </a:pPr>
            <a:r>
              <a:rPr lang="tr-TR" sz="2200" err="1">
                <a:latin typeface="Times New Roman"/>
                <a:ea typeface="+mn-lt"/>
                <a:cs typeface="+mn-lt"/>
              </a:rPr>
              <a:t>Docker</a:t>
            </a:r>
            <a:r>
              <a:rPr lang="tr-TR" sz="2200" dirty="0">
                <a:latin typeface="Times New Roman"/>
                <a:ea typeface="+mn-lt"/>
                <a:cs typeface="+mn-lt"/>
              </a:rPr>
              <a:t> ve </a:t>
            </a:r>
            <a:r>
              <a:rPr lang="tr-TR" sz="2200" err="1">
                <a:latin typeface="Times New Roman"/>
                <a:ea typeface="+mn-lt"/>
                <a:cs typeface="+mn-lt"/>
              </a:rPr>
              <a:t>Kubernetes</a:t>
            </a:r>
            <a:r>
              <a:rPr lang="tr-TR" sz="2200" dirty="0">
                <a:latin typeface="Times New Roman"/>
                <a:ea typeface="+mn-lt"/>
                <a:cs typeface="+mn-lt"/>
              </a:rPr>
              <a:t> gibi modern konteyner teknolojileriyle sorunsuz çalışır.</a:t>
            </a:r>
          </a:p>
          <a:p>
            <a:pPr>
              <a:buChar char="•"/>
            </a:pPr>
            <a:r>
              <a:rPr lang="tr-TR" sz="2200" dirty="0">
                <a:latin typeface="Times New Roman"/>
                <a:ea typeface="+mn-lt"/>
                <a:cs typeface="+mn-lt"/>
              </a:rPr>
              <a:t> Örneğin, Google, Facebook ve Amazon gibi büyük şirketler Linux tabanlı sistemler kullanıyor."</a:t>
            </a:r>
            <a:endParaRPr lang="tr-TR" sz="2200">
              <a:latin typeface="Times New Roman"/>
              <a:ea typeface="+mn-lt"/>
              <a:cs typeface="+mn-lt"/>
            </a:endParaRPr>
          </a:p>
          <a:p>
            <a:pPr algn="l">
              <a:buChar char="•"/>
            </a:pPr>
            <a:endParaRPr lang="tr-TR" b="1" dirty="0">
              <a:latin typeface="Times New Roman"/>
              <a:cs typeface="Times New Roman"/>
            </a:endParaRPr>
          </a:p>
          <a:p>
            <a:pPr>
              <a:buChar char="•"/>
            </a:pPr>
            <a:endParaRPr lang="tr-TR" b="1" dirty="0">
              <a:latin typeface="Times New Roman"/>
              <a:cs typeface="Times New Roman"/>
            </a:endParaRPr>
          </a:p>
          <a:p>
            <a:pPr>
              <a:buChar char="•"/>
            </a:pPr>
            <a:endParaRPr lang="tr-TR" b="1" dirty="0">
              <a:latin typeface="Times New Roman"/>
              <a:cs typeface="Times New Roman"/>
            </a:endParaRPr>
          </a:p>
          <a:p>
            <a:pPr>
              <a:buChar char="•"/>
            </a:pPr>
            <a:endParaRPr lang="tr-TR" b="1" dirty="0">
              <a:latin typeface="Times New Roman"/>
              <a:cs typeface="Times New Roman"/>
            </a:endParaRPr>
          </a:p>
        </p:txBody>
      </p:sp>
      <p:pic>
        <p:nvPicPr>
          <p:cNvPr id="12" name="Resim 11" descr="Google Cloud Logo, symbol, meaning, history, PNG, brand">
            <a:extLst>
              <a:ext uri="{FF2B5EF4-FFF2-40B4-BE49-F238E27FC236}">
                <a16:creationId xmlns:a16="http://schemas.microsoft.com/office/drawing/2014/main" id="{BB386428-AFCC-2BC4-9BDE-4F02656F7B5D}"/>
              </a:ext>
            </a:extLst>
          </p:cNvPr>
          <p:cNvPicPr>
            <a:picLocks noChangeAspect="1"/>
          </p:cNvPicPr>
          <p:nvPr/>
        </p:nvPicPr>
        <p:blipFill>
          <a:blip r:embed="rId3"/>
          <a:stretch>
            <a:fillRect/>
          </a:stretch>
        </p:blipFill>
        <p:spPr>
          <a:xfrm>
            <a:off x="7474403" y="4460420"/>
            <a:ext cx="1966234" cy="1200151"/>
          </a:xfrm>
          <a:prstGeom prst="rect">
            <a:avLst/>
          </a:prstGeom>
        </p:spPr>
      </p:pic>
      <p:pic>
        <p:nvPicPr>
          <p:cNvPr id="14" name="Resim 13" descr="Amazon Cloud Services, AWS Branding, Computing Logo Transparent">
            <a:extLst>
              <a:ext uri="{FF2B5EF4-FFF2-40B4-BE49-F238E27FC236}">
                <a16:creationId xmlns:a16="http://schemas.microsoft.com/office/drawing/2014/main" id="{E4FF7907-E58F-B9F9-18C8-A5EF37643AC7}"/>
              </a:ext>
            </a:extLst>
          </p:cNvPr>
          <p:cNvPicPr>
            <a:picLocks noChangeAspect="1"/>
          </p:cNvPicPr>
          <p:nvPr/>
        </p:nvPicPr>
        <p:blipFill>
          <a:blip r:embed="rId4"/>
          <a:stretch>
            <a:fillRect/>
          </a:stretch>
        </p:blipFill>
        <p:spPr>
          <a:xfrm>
            <a:off x="7473042" y="3080656"/>
            <a:ext cx="1959430" cy="1132116"/>
          </a:xfrm>
          <a:prstGeom prst="rect">
            <a:avLst/>
          </a:prstGeom>
        </p:spPr>
      </p:pic>
      <p:pic>
        <p:nvPicPr>
          <p:cNvPr id="16" name="Resim 15" descr="Logo Microsoft Azure Le Cloud Computing Png Logo Microsoft Azure Images">
            <a:extLst>
              <a:ext uri="{FF2B5EF4-FFF2-40B4-BE49-F238E27FC236}">
                <a16:creationId xmlns:a16="http://schemas.microsoft.com/office/drawing/2014/main" id="{E0D876D6-E4E3-A2D8-E9DF-DFD1EE12B638}"/>
              </a:ext>
            </a:extLst>
          </p:cNvPr>
          <p:cNvPicPr>
            <a:picLocks noChangeAspect="1"/>
          </p:cNvPicPr>
          <p:nvPr/>
        </p:nvPicPr>
        <p:blipFill>
          <a:blip r:embed="rId5"/>
          <a:stretch>
            <a:fillRect/>
          </a:stretch>
        </p:blipFill>
        <p:spPr>
          <a:xfrm>
            <a:off x="7474404" y="1518684"/>
            <a:ext cx="1967594" cy="1306031"/>
          </a:xfrm>
          <a:prstGeom prst="rect">
            <a:avLst/>
          </a:prstGeom>
        </p:spPr>
      </p:pic>
      <p:pic>
        <p:nvPicPr>
          <p:cNvPr id="18" name="Resim 17" descr="Facebook Logo, Connection, Community, Communication, Networking PNG">
            <a:extLst>
              <a:ext uri="{FF2B5EF4-FFF2-40B4-BE49-F238E27FC236}">
                <a16:creationId xmlns:a16="http://schemas.microsoft.com/office/drawing/2014/main" id="{96936FA4-1E14-5E9D-4F59-6CE09921DA94}"/>
              </a:ext>
            </a:extLst>
          </p:cNvPr>
          <p:cNvPicPr>
            <a:picLocks noChangeAspect="1"/>
          </p:cNvPicPr>
          <p:nvPr/>
        </p:nvPicPr>
        <p:blipFill>
          <a:blip r:embed="rId6"/>
          <a:stretch>
            <a:fillRect/>
          </a:stretch>
        </p:blipFill>
        <p:spPr>
          <a:xfrm>
            <a:off x="9326335" y="1514475"/>
            <a:ext cx="1911804" cy="1323975"/>
          </a:xfrm>
          <a:prstGeom prst="rect">
            <a:avLst/>
          </a:prstGeom>
        </p:spPr>
      </p:pic>
    </p:spTree>
    <p:extLst>
      <p:ext uri="{BB962C8B-B14F-4D97-AF65-F5344CB8AC3E}">
        <p14:creationId xmlns:p14="http://schemas.microsoft.com/office/powerpoint/2010/main" val="113394677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ortalVTI">
  <a:themeElements>
    <a:clrScheme name="PortalVTI">
      <a:dk1>
        <a:sysClr val="windowText" lastClr="000000"/>
      </a:dk1>
      <a:lt1>
        <a:sysClr val="window" lastClr="FFFFFF"/>
      </a:lt1>
      <a:dk2>
        <a:srgbClr val="051618"/>
      </a:dk2>
      <a:lt2>
        <a:srgbClr val="E8E8DF"/>
      </a:lt2>
      <a:accent1>
        <a:srgbClr val="2D714C"/>
      </a:accent1>
      <a:accent2>
        <a:srgbClr val="1F7985"/>
      </a:accent2>
      <a:accent3>
        <a:srgbClr val="0D6756"/>
      </a:accent3>
      <a:accent4>
        <a:srgbClr val="40945E"/>
      </a:accent4>
      <a:accent5>
        <a:srgbClr val="389896"/>
      </a:accent5>
      <a:accent6>
        <a:srgbClr val="64924A"/>
      </a:accent6>
      <a:hlink>
        <a:srgbClr val="1F855C"/>
      </a:hlink>
      <a:folHlink>
        <a:srgbClr val="227390"/>
      </a:folHlink>
    </a:clrScheme>
    <a:fontScheme name="PortalVTI">
      <a:majorFont>
        <a:latin typeface="Trade Gothic Next Cond"/>
        <a:ea typeface=""/>
        <a:cs typeface=""/>
      </a:majorFont>
      <a:minorFont>
        <a:latin typeface="Trade Gothic Next Light"/>
        <a:ea typeface=""/>
        <a:cs typeface=""/>
      </a:minorFont>
    </a:fontScheme>
    <a:fmtScheme name="Portal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E3A4BB4D-5227-4A6D-99D3-DBAB0FE4C68F}" vid="{BE515EFD-5A7A-4BFE-BE06-A21DB8499CD2}"/>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Geniş ekran</PresentationFormat>
  <Paragraphs>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PortalVTI</vt:lpstr>
      <vt:lpstr>Linux Tabanlı Sunucu İşletim Sistemlerinin Avantajları</vt:lpstr>
      <vt:lpstr>Linux Nedir ?</vt:lpstr>
      <vt:lpstr>Ücretsiz ve Açık Kaynak Kodlu Olması</vt:lpstr>
      <vt:lpstr>Yüksek Güvenlik</vt:lpstr>
      <vt:lpstr>Yüksek Performans</vt:lpstr>
      <vt:lpstr>Özelleştirilebilir ve Esnektir</vt:lpstr>
      <vt:lpstr>Geniş Donanım Desteği Sunar</vt:lpstr>
      <vt:lpstr>Uzak Yönetim ve Otomasyon Kolaylığı Sağlar</vt:lpstr>
      <vt:lpstr>Web, Veritabanı ve Bulut Teknolojileriyle Entegre Çalışır</vt:lpstr>
      <vt:lpstr>Çoklu Kullanıcı ve Görev Desteği Vardır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484</cp:revision>
  <dcterms:created xsi:type="dcterms:W3CDTF">2025-03-13T17:27:30Z</dcterms:created>
  <dcterms:modified xsi:type="dcterms:W3CDTF">2025-03-14T03:01:05Z</dcterms:modified>
</cp:coreProperties>
</file>