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8FA71-3A18-48C0-980F-4B68F7F63042}" type="datetime1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768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4EDB3-C0E8-45F8-9E1D-1B6C8D1880C0}" type="datetime1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90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EC4B-54ED-4041-B552-9BA760FA3DBA}" type="datetime1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122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1210E-201E-4473-82AC-2466F5386C38}" type="datetime1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211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EA198-6CAB-4B8F-B93F-1F9C8C4B6CE7}" type="datetime1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860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6041F-4525-44D5-AA4F-332294BF1F56}" type="datetime1">
              <a:rPr lang="en-US" smtClean="0"/>
              <a:t>4/24/2025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27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7091-BBDF-4EB9-BA6B-2BB67AC4FC0F}" type="datetime1">
              <a:rPr lang="en-US" smtClean="0"/>
              <a:t>4/24/2025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524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226B-77A6-410C-9796-083F278E0125}" type="datetime1">
              <a:rPr lang="en-US" smtClean="0"/>
              <a:t>4/24/2025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086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578B-D289-4C40-8593-3D356C49DA58}" type="datetime1">
              <a:rPr lang="en-US" smtClean="0"/>
              <a:t>4/24/2025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564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FAE3-14DB-48A7-A80F-80DDB072CE3D}" type="datetime1">
              <a:rPr lang="en-US" smtClean="0"/>
              <a:t>4/24/2025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692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AEF-6478-4102-8F5D-A5FE9FC97ACB}" type="datetime1">
              <a:rPr lang="en-US" smtClean="0"/>
              <a:t>4/24/2025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625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7F45AC6-C491-4585-A584-9CE2AF7D5500}" type="datetime1">
              <a:rPr lang="en-US" smtClean="0"/>
              <a:t>4/24/2025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03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2" r:id="rId6"/>
    <p:sldLayoutId id="2147483698" r:id="rId7"/>
    <p:sldLayoutId id="2147483699" r:id="rId8"/>
    <p:sldLayoutId id="2147483700" r:id="rId9"/>
    <p:sldLayoutId id="2147483701" r:id="rId10"/>
    <p:sldLayoutId id="214748370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E5473D2-DD46-DFAF-84EC-264D6CE58B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84D70E31-216A-D1C6-2ABB-6787A8EBFA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69485" y="617263"/>
            <a:ext cx="3788767" cy="2308817"/>
          </a:xfrm>
        </p:spPr>
        <p:txBody>
          <a:bodyPr>
            <a:normAutofit/>
          </a:bodyPr>
          <a:lstStyle/>
          <a:p>
            <a:pPr algn="l"/>
            <a:r>
              <a:rPr lang="tr-TR" sz="4400" dirty="0"/>
              <a:t>SUNUCU İŞLETİM SİSTEMİ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80DED654-1481-DDA6-E1B1-84A0B09366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43395" y="4524046"/>
            <a:ext cx="3614857" cy="1319951"/>
          </a:xfrm>
        </p:spPr>
        <p:txBody>
          <a:bodyPr>
            <a:normAutofit/>
          </a:bodyPr>
          <a:lstStyle/>
          <a:p>
            <a:pPr algn="l"/>
            <a:r>
              <a:rPr lang="tr-TR" dirty="0"/>
              <a:t>Apache, </a:t>
            </a:r>
            <a:r>
              <a:rPr lang="tr-TR" dirty="0" err="1"/>
              <a:t>Nginx</a:t>
            </a:r>
            <a:r>
              <a:rPr lang="tr-TR" dirty="0"/>
              <a:t> ve IIS web sunucularının karşılaştırılması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1E4893-900C-55AE-23DB-21A3298D6A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066" r="14429" b="1"/>
          <a:stretch/>
        </p:blipFill>
        <p:spPr>
          <a:xfrm>
            <a:off x="2" y="10"/>
            <a:ext cx="7367752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492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o 4">
            <a:extLst>
              <a:ext uri="{FF2B5EF4-FFF2-40B4-BE49-F238E27FC236}">
                <a16:creationId xmlns:a16="http://schemas.microsoft.com/office/drawing/2014/main" id="{263CFF26-EFDE-EE04-533D-AA5BE1D44C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332242"/>
              </p:ext>
            </p:extLst>
          </p:nvPr>
        </p:nvGraphicFramePr>
        <p:xfrm>
          <a:off x="0" y="0"/>
          <a:ext cx="121920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42760641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99148787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28599028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4235367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chemeClr val="tx1"/>
                          </a:solidFill>
                        </a:rPr>
                        <a:t>Ters Proxy Kullanımı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0" dirty="0">
                          <a:solidFill>
                            <a:schemeClr val="tx1"/>
                          </a:solidFill>
                        </a:rPr>
                        <a:t>Var, ancak genellikle ana işlevi değildir</a:t>
                      </a:r>
                    </a:p>
                  </a:txBody>
                  <a:tcPr anchor="ctr"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0" dirty="0">
                          <a:solidFill>
                            <a:schemeClr val="tx1"/>
                          </a:solidFill>
                        </a:rPr>
                        <a:t>Sıkça ters </a:t>
                      </a:r>
                      <a:r>
                        <a:rPr lang="tr-TR" b="0" dirty="0" err="1">
                          <a:solidFill>
                            <a:schemeClr val="tx1"/>
                          </a:solidFill>
                        </a:rPr>
                        <a:t>proxy</a:t>
                      </a:r>
                      <a:r>
                        <a:rPr lang="tr-TR" b="0" dirty="0">
                          <a:solidFill>
                            <a:schemeClr val="tx1"/>
                          </a:solidFill>
                        </a:rPr>
                        <a:t> olarak kullanılır, bu konuda oldukça etkilidir</a:t>
                      </a:r>
                    </a:p>
                  </a:txBody>
                  <a:tcPr anchor="ctr"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0" dirty="0" err="1">
                          <a:solidFill>
                            <a:schemeClr val="tx1"/>
                          </a:solidFill>
                        </a:rPr>
                        <a:t>Nginx</a:t>
                      </a:r>
                      <a:r>
                        <a:rPr lang="tr-TR" b="0" dirty="0">
                          <a:solidFill>
                            <a:schemeClr val="tx1"/>
                          </a:solidFill>
                        </a:rPr>
                        <a:t> veya Apache kadar esnek ve performanslı değildir.</a:t>
                      </a:r>
                    </a:p>
                  </a:txBody>
                  <a:tcPr>
                    <a:solidFill>
                      <a:srgbClr val="E7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5820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chemeClr val="tx1"/>
                          </a:solidFill>
                        </a:rPr>
                        <a:t>Modül Desteği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>
                          <a:solidFill>
                            <a:schemeClr val="tx1"/>
                          </a:solidFill>
                        </a:rPr>
                        <a:t>Modüler yapıya sahiptir, sonradan modül eklemek mümkündür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>
                          <a:solidFill>
                            <a:schemeClr val="tx1"/>
                          </a:solidFill>
                        </a:rPr>
                        <a:t>Daha sınırlı modülerlik, genellikle kurulum sırasında belirlenir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>
                          <a:solidFill>
                            <a:schemeClr val="tx1"/>
                          </a:solidFill>
                        </a:rPr>
                        <a:t>Apache gibi geniş bir modül kütüphanesi bulunmamaktadır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9157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chemeClr val="tx1"/>
                          </a:solidFill>
                        </a:rPr>
                        <a:t>Kullanım Alanları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>
                          <a:solidFill>
                            <a:schemeClr val="tx1"/>
                          </a:solidFill>
                        </a:rPr>
                        <a:t>İçerik yönetim sistemleri, dinamik web siteleri için yaygın olarak tercih edilir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>
                          <a:solidFill>
                            <a:schemeClr val="tx1"/>
                          </a:solidFill>
                        </a:rPr>
                        <a:t>Yüksek trafikli siteler, CDN yapıları, statik içerik sunumu için idealdir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>
                          <a:solidFill>
                            <a:schemeClr val="tx1"/>
                          </a:solidFill>
                        </a:rPr>
                        <a:t>Genellikle kurumsal çözümler ve intranet sitelerinde kullanılır.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4495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189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94D0DE-A6B5-4337-E0E5-E93D382C1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Apache Nedir?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9EC2F38-6151-3C53-B8A9-D7D100054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tr-TR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Apache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tr-TR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açık kaynak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kodlu ve </a:t>
            </a:r>
            <a:r>
              <a:rPr lang="tr-TR" b="1" i="0" u="none" strike="noStrike" dirty="0">
                <a:effectLst/>
                <a:latin typeface="Arial" panose="020B0604020202020204" pitchFamily="34" charset="0"/>
              </a:rPr>
              <a:t>özgür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bir Web </a:t>
            </a:r>
            <a:r>
              <a:rPr lang="tr-TR" b="1" i="0" u="none" strike="noStrike" dirty="0">
                <a:effectLst/>
                <a:latin typeface="Arial" panose="020B0604020202020204" pitchFamily="34" charset="0"/>
              </a:rPr>
              <a:t>sunucu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programıdır.</a:t>
            </a:r>
          </a:p>
          <a:p>
            <a:r>
              <a:rPr lang="tr-TR" dirty="0"/>
              <a:t>Unix, GNU, </a:t>
            </a:r>
            <a:r>
              <a:rPr lang="tr-TR" dirty="0" err="1"/>
              <a:t>FreeBSD</a:t>
            </a:r>
            <a:r>
              <a:rPr lang="tr-TR" dirty="0"/>
              <a:t>, GNU/Linux, Solaris, Novell NetWare, Mac OS X, Microsoft Windows, OS/2, TPF ve </a:t>
            </a:r>
            <a:r>
              <a:rPr lang="tr-TR" dirty="0" err="1"/>
              <a:t>eComStation</a:t>
            </a:r>
            <a:r>
              <a:rPr lang="tr-TR" dirty="0"/>
              <a:t> işletim sistemleri üzerinde çalışabilir.</a:t>
            </a:r>
            <a:endParaRPr lang="tr-TR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World </a:t>
            </a: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Wide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Web’in (www) genişlemesinde ve yayılmasında anahtar rol oynamıştır.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18467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9392598-642D-4CDF-AA1F-D95E7A079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Apache’nin Avantajları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C3B776D-AEA9-CEAB-7048-C250408F5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 fontScale="85000" lnSpcReduction="10000"/>
          </a:bodyPr>
          <a:lstStyle/>
          <a:p>
            <a:r>
              <a:rPr lang="tr-TR" b="0" i="0" dirty="0">
                <a:effectLst/>
                <a:latin typeface="-apple-system"/>
              </a:rPr>
              <a:t>Çağdaş web siteleri için çok faydalı olabilecek ve en yeni internet protokollerini takip edebilecek seçenekler açısından oldukça zengin olabilir.</a:t>
            </a:r>
          </a:p>
          <a:p>
            <a:r>
              <a:rPr lang="tr-TR" b="0" i="0" dirty="0">
                <a:effectLst/>
                <a:latin typeface="-apple-system"/>
              </a:rPr>
              <a:t>Özelleştirilebilir Modüler yapısı, müşterinin istekleri doğrultusunda sunucu konfigürasyonu oluşturulması gerektiğinde özelleştirilebilir.</a:t>
            </a:r>
          </a:p>
          <a:p>
            <a:r>
              <a:rPr lang="tr-TR" b="0" i="0" dirty="0">
                <a:effectLst/>
                <a:latin typeface="-apple-system"/>
              </a:rPr>
              <a:t>Apache yapılandırma kayıtları ASCII kullanır. Bu, bunları yönetici için olağanüstü derecede basit hale getirir, çünkü kayıtları herhangi bir metin düzenleyicisiyle düzenleyebilirsiniz.</a:t>
            </a:r>
          </a:p>
          <a:p>
            <a:r>
              <a:rPr lang="tr-TR" b="0" i="0" dirty="0">
                <a:effectLst/>
                <a:latin typeface="-apple-system"/>
              </a:rPr>
              <a:t>Genişletilebilir Açık kaynak yapısı ve </a:t>
            </a:r>
            <a:r>
              <a:rPr lang="tr-TR" b="0" i="0" dirty="0" err="1">
                <a:effectLst/>
                <a:latin typeface="-apple-system"/>
              </a:rPr>
              <a:t>API'si</a:t>
            </a:r>
            <a:r>
              <a:rPr lang="tr-TR" b="0" i="0" dirty="0">
                <a:effectLst/>
                <a:latin typeface="-apple-system"/>
              </a:rPr>
              <a:t>, dünya çapındaki geliştiriciler tarafından gerçekleştirilen etkinlik nedeniyle sürekli olarak gelişen bir sunucu yazılımıdır.</a:t>
            </a:r>
          </a:p>
          <a:p>
            <a:r>
              <a:rPr lang="tr-TR" b="0" i="0" dirty="0">
                <a:effectLst/>
                <a:latin typeface="-apple-system"/>
              </a:rPr>
              <a:t>Zayıf, hızlı ve şüphesiz sadece birkaç sistem kaynağından yararlanıyor. Çoğunlukla dayandığı Kod C, verimliliği optimize etmek için tasarlanmıştır.</a:t>
            </a:r>
          </a:p>
          <a:p>
            <a:r>
              <a:rPr lang="tr-TR" b="0" i="0" dirty="0">
                <a:effectLst/>
                <a:latin typeface="-apple-system"/>
              </a:rPr>
              <a:t>İşletim Sistemi Tarafsız UNIX, Windows 9x / NT, MacOS ve diğerleri gibi birçok çalışma yönteminde çalışabilir.</a:t>
            </a:r>
          </a:p>
          <a:p>
            <a:r>
              <a:rPr lang="tr-TR" b="0" i="0" dirty="0">
                <a:effectLst/>
                <a:latin typeface="-apple-system"/>
              </a:rPr>
              <a:t>Stabilite Zamanla, özellikle güvenilir ve güvenli bir internet sunucusu haline geldi. Mesaj ve hata mesajı açık kaynak kodu nedeniyle basit ve kolaydır.</a:t>
            </a:r>
          </a:p>
          <a:p>
            <a:pPr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61799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1C36356-7A40-DCF0-B6B6-291A74458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NGINX Nedir?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57C6AB4-D6D9-59B6-1D8E-D8CA21BA5F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tr-TR" dirty="0" err="1"/>
              <a:t>Nginx</a:t>
            </a:r>
            <a:r>
              <a:rPr lang="tr-TR" dirty="0"/>
              <a:t> ("engine x", </a:t>
            </a:r>
            <a:r>
              <a:rPr lang="tr-TR" dirty="0" err="1"/>
              <a:t>encineks</a:t>
            </a:r>
            <a:r>
              <a:rPr lang="tr-TR" dirty="0"/>
              <a:t> olarak telaffuz edilir); yüksek eşzamanlı çalışma kabiliyeti, yüksek performans ve düşük hafıza kullanımına odaklanılarak tasarlanmış bir Web sunucusudur. Aynı zamanda ters vekil sunucusu, yük dengeleyici ve HTTP önbelleği olarak da kullanılabilir</a:t>
            </a:r>
          </a:p>
          <a:p>
            <a:r>
              <a:rPr lang="tr-TR" dirty="0"/>
              <a:t>2002 yılında Igor </a:t>
            </a:r>
            <a:r>
              <a:rPr lang="tr-TR" dirty="0" err="1"/>
              <a:t>Sysoev</a:t>
            </a:r>
            <a:r>
              <a:rPr lang="tr-TR" dirty="0"/>
              <a:t> tarafından yazılmış olan </a:t>
            </a:r>
            <a:r>
              <a:rPr lang="tr-TR" dirty="0" err="1"/>
              <a:t>Nginx</a:t>
            </a:r>
            <a:r>
              <a:rPr lang="tr-TR" dirty="0"/>
              <a:t> Unix, Linux, BSD türevleri, Mac OS X, Solaris, AIX, HP-UX ve Microsoft Windows işletim sistemleri üzerinde çalışabilir. BSD-</a:t>
            </a:r>
            <a:r>
              <a:rPr lang="tr-TR" dirty="0" err="1"/>
              <a:t>like</a:t>
            </a:r>
            <a:r>
              <a:rPr lang="tr-TR" dirty="0"/>
              <a:t> lisansı ile yayımlanan </a:t>
            </a:r>
            <a:r>
              <a:rPr lang="tr-TR" dirty="0" err="1"/>
              <a:t>Nginx</a:t>
            </a:r>
            <a:r>
              <a:rPr lang="tr-TR" dirty="0"/>
              <a:t> bir özgür ve açık kaynak kodlu bir yazılımdır</a:t>
            </a:r>
          </a:p>
        </p:txBody>
      </p:sp>
    </p:spTree>
    <p:extLst>
      <p:ext uri="{BB962C8B-B14F-4D97-AF65-F5344CB8AC3E}">
        <p14:creationId xmlns:p14="http://schemas.microsoft.com/office/powerpoint/2010/main" val="3067400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042CC92-45E2-3576-4A38-C4AD1B66D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/>
              <a:t>NGINX’in</a:t>
            </a:r>
            <a:r>
              <a:rPr lang="tr-TR" dirty="0"/>
              <a:t> Avantajları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B6907DB-D311-A8EA-91B5-3D4F4F5BC9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i="0" dirty="0">
                <a:effectLst/>
                <a:latin typeface="Muli"/>
              </a:rPr>
              <a:t>Yazılı kod tabanı diğer alternatiflere göre daha tutarlıdır.</a:t>
            </a:r>
          </a:p>
          <a:p>
            <a:r>
              <a:rPr lang="tr-TR" i="0" dirty="0">
                <a:effectLst/>
                <a:latin typeface="Muli"/>
              </a:rPr>
              <a:t>Kolay bir konfigürasyon formatı sağlar ve diğer web sunucu alternatiflerinden daha modern bir tasarıma sahiptir.</a:t>
            </a:r>
          </a:p>
          <a:p>
            <a:r>
              <a:rPr lang="tr-TR" i="0" dirty="0">
                <a:effectLst/>
                <a:latin typeface="Muli"/>
              </a:rPr>
              <a:t>Olay tabanlıdır ve bağlam değiştirme nedeniyle ek yük olmadan birden çok bağlantıyı yönetmenize olanak tanır.</a:t>
            </a:r>
          </a:p>
          <a:p>
            <a:pPr algn="l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tr-TR" i="0" dirty="0">
                <a:effectLst/>
                <a:latin typeface="Muli"/>
              </a:rPr>
              <a:t>Daha az bellek ve kaynak kullanır.</a:t>
            </a:r>
          </a:p>
          <a:p>
            <a:pPr algn="l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tr-TR" i="0" dirty="0">
                <a:effectLst/>
                <a:latin typeface="Muli"/>
              </a:rPr>
              <a:t>NGINX, web sitesini daha hızlı hale getirir ve daha iyi bir Google sıralaması elde etmelerine yardımcı olur.</a:t>
            </a:r>
          </a:p>
          <a:p>
            <a:pPr algn="l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tr-TR" i="0" dirty="0">
                <a:effectLst/>
                <a:latin typeface="Muli"/>
              </a:rPr>
              <a:t>Ruby, </a:t>
            </a:r>
            <a:r>
              <a:rPr lang="tr-TR" i="0" dirty="0" err="1">
                <a:effectLst/>
                <a:latin typeface="Muli"/>
              </a:rPr>
              <a:t>python</a:t>
            </a:r>
            <a:r>
              <a:rPr lang="tr-TR" i="0" dirty="0">
                <a:effectLst/>
                <a:latin typeface="Muli"/>
              </a:rPr>
              <a:t>, WordPress, </a:t>
            </a:r>
            <a:r>
              <a:rPr lang="tr-TR" i="0" dirty="0" err="1">
                <a:effectLst/>
                <a:latin typeface="Muli"/>
              </a:rPr>
              <a:t>Joomla</a:t>
            </a:r>
            <a:r>
              <a:rPr lang="tr-TR" i="0" dirty="0">
                <a:effectLst/>
                <a:latin typeface="Muli"/>
              </a:rPr>
              <a:t> gibi yaygın olarak kullanılan web uygulamalarıyla uyumludur.</a:t>
            </a:r>
          </a:p>
          <a:p>
            <a:pPr algn="l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tr-TR" i="0" dirty="0">
                <a:effectLst/>
                <a:latin typeface="Muli"/>
              </a:rPr>
              <a:t>Dinamik içeriğin statik içeriğe dönüştürülmesine yardımcı olur.</a:t>
            </a:r>
          </a:p>
          <a:p>
            <a:pPr algn="l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tr-TR" i="0" dirty="0">
                <a:effectLst/>
                <a:latin typeface="Muli"/>
              </a:rPr>
              <a:t>Aynı anda binlerce eşzamanlı bağlantının işlenmesine yardımcı olur.</a:t>
            </a:r>
          </a:p>
        </p:txBody>
      </p:sp>
    </p:spTree>
    <p:extLst>
      <p:ext uri="{BB962C8B-B14F-4D97-AF65-F5344CB8AC3E}">
        <p14:creationId xmlns:p14="http://schemas.microsoft.com/office/powerpoint/2010/main" val="495490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DF7C7B1A-545B-3626-F793-68FC5EB06B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9325389"/>
              </p:ext>
            </p:extLst>
          </p:nvPr>
        </p:nvGraphicFramePr>
        <p:xfrm>
          <a:off x="0" y="0"/>
          <a:ext cx="12192000" cy="6829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402977705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552686974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232707196"/>
                    </a:ext>
                  </a:extLst>
                </a:gridCol>
              </a:tblGrid>
              <a:tr h="359033"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Kriter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Apache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/>
                        <a:t>NginX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7807467"/>
                  </a:ext>
                </a:extLst>
              </a:tr>
              <a:tr h="359033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Yayınlanma Yılı</a:t>
                      </a:r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1995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2004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14333542"/>
                  </a:ext>
                </a:extLst>
              </a:tr>
              <a:tr h="428678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Çalışma Yapısı</a:t>
                      </a:r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İşlem veya iş parçacığı temelli çalışır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Olay temelli, asenkron yapıdadır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75967852"/>
                  </a:ext>
                </a:extLst>
              </a:tr>
              <a:tr h="628308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Performans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Düşük ve orta trafikte başarılıdır, yüksek trafikte zorlanabilir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Yüksek trafikte daha stabil ve hızlı çalışır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5700188"/>
                  </a:ext>
                </a:extLst>
              </a:tr>
              <a:tr h="628308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Statik İçerik</a:t>
                      </a:r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Statik dosya sunumu daha yavaştır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Statik içerikte oldukça hızlı ve verimlidir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1152741"/>
                  </a:ext>
                </a:extLst>
              </a:tr>
              <a:tr h="628308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Dinamik İçerik</a:t>
                      </a:r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PHP gibi dilleri doğrudan modüllerle çalıştırabilir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Genellikle harici uygulamalarla (örneğin PHP-FPM) çalışır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8521811"/>
                  </a:ext>
                </a:extLst>
              </a:tr>
              <a:tr h="628308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Yapılandırma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Dizin bazlı yapılandırma mümkündür (.</a:t>
                      </a:r>
                      <a:r>
                        <a:rPr lang="tr-TR" dirty="0" err="1"/>
                        <a:t>htaccess</a:t>
                      </a:r>
                      <a:r>
                        <a:rPr lang="tr-TR" dirty="0"/>
                        <a:t> dosyalarıyla)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Merkezi yapılandırma dosyası kullanılır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6325085"/>
                  </a:ext>
                </a:extLst>
              </a:tr>
              <a:tr h="628308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Yük Dengeleme</a:t>
                      </a:r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Mevcut ama sınırlı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Gelişmiş yük dengeleme ve ters </a:t>
                      </a:r>
                      <a:r>
                        <a:rPr lang="tr-TR" dirty="0" err="1"/>
                        <a:t>proxy</a:t>
                      </a:r>
                      <a:r>
                        <a:rPr lang="tr-TR" dirty="0"/>
                        <a:t> özellikleri sunar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53846087"/>
                  </a:ext>
                </a:extLst>
              </a:tr>
              <a:tr h="628308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Ters Proxy Kullanımı</a:t>
                      </a:r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Var, ancak genellikle ana işlevi değildir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Sıkça ters </a:t>
                      </a:r>
                      <a:r>
                        <a:rPr lang="tr-TR" dirty="0" err="1"/>
                        <a:t>proxy</a:t>
                      </a:r>
                      <a:r>
                        <a:rPr lang="tr-TR" dirty="0"/>
                        <a:t> olarak kullanılır, bu konuda oldukça etkilidir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0143551"/>
                  </a:ext>
                </a:extLst>
              </a:tr>
              <a:tr h="628308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Modül Desteği</a:t>
                      </a:r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Modüler yapıya sahiptir, sonradan modül eklemek mümkündür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Daha sınırlı modülerlik, genellikle kurulum sırasında belirlenir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2747070"/>
                  </a:ext>
                </a:extLst>
              </a:tr>
              <a:tr h="1166858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Kullanım Alanları</a:t>
                      </a:r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/>
                        <a:t>İçerik yönetim sistemleri, dinamik web siteleri için yaygın olarak tercih edilir</a:t>
                      </a:r>
                    </a:p>
                    <a:p>
                      <a:pPr algn="ctr"/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Yüksek trafikli siteler, CDN yapıları, statik içerik sunumu için idealdir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2323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3732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4D41DDA-8725-A085-92A8-B2049A5C5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IIS Nedir?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4A0B158-5216-89F5-9ADE-9E4C73905E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tr-TR" dirty="0"/>
              <a:t>IIS (Internet Information Services), HTTP, HTTPS, FTP, FTPS, SMTP ve NNTP gibi protokolleri destekleyen güçlü bir </a:t>
            </a:r>
            <a:r>
              <a:rPr lang="tr-TR" b="1" dirty="0"/>
              <a:t>web sunucu</a:t>
            </a:r>
            <a:r>
              <a:rPr lang="tr-TR" dirty="0"/>
              <a:t> yazılımıdır.</a:t>
            </a:r>
          </a:p>
          <a:p>
            <a:r>
              <a:rPr lang="tr-TR" dirty="0"/>
              <a:t>Web sitelerini barındırmak, web uygulamalarını çalıştırmak, dosya paylaşımı yapmak, uygulama havuzlarıyla farklı uygulamaları izole çalıştırmak, SSL sertifikalarıyla güvenli bağlantılar sağlamak gibi görevleri yerine getirir.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61013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3619187-DA18-D0D8-7791-E2A930D6B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ctr"/>
            <a:r>
              <a:rPr lang="tr-TR" dirty="0"/>
              <a:t>IIS Avantajları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233ACCE-E118-D1F3-6752-3ABC0E6E81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 fontScale="92500" lnSpcReduction="20000"/>
          </a:bodyPr>
          <a:lstStyle/>
          <a:p>
            <a:r>
              <a:rPr lang="tr-TR" dirty="0"/>
              <a:t>Windows Server ve diğer Microsoft ürünleriyle (SQL Server, Active Directory vb.) sorunsuz çalışır.</a:t>
            </a:r>
          </a:p>
          <a:p>
            <a:r>
              <a:rPr lang="tr-TR" dirty="0"/>
              <a:t>Windows Server ve diğer Microsoft ürünleriyle (SQL Server, Active Directory vb.) sorunsuz çalışır.</a:t>
            </a:r>
          </a:p>
          <a:p>
            <a:r>
              <a:rPr lang="tr-TR" dirty="0"/>
              <a:t>Özellikle ASP.NET tabanlı uygulamalar için optimize edilmiştir, performansı yüksektir.</a:t>
            </a:r>
          </a:p>
          <a:p>
            <a:r>
              <a:rPr lang="tr-TR" dirty="0"/>
              <a:t>SSL/TLS desteği, kimlik doğrulama yöntemleri (Windows, Basic, Digest), IP filtreleme gibi pek çok güvenlik aracı sunar.</a:t>
            </a:r>
          </a:p>
          <a:p>
            <a:r>
              <a:rPr lang="tr-TR" dirty="0"/>
              <a:t>Birden fazla web uygulamasını izole çalıştırarak sistem kararlılığını ve güvenliğini artırır.</a:t>
            </a:r>
          </a:p>
          <a:p>
            <a:r>
              <a:rPr lang="tr-TR" dirty="0"/>
              <a:t>İhtiyaca göre bileşenler (örneğin FTP sunucusu, </a:t>
            </a:r>
            <a:r>
              <a:rPr lang="tr-TR" dirty="0" err="1"/>
              <a:t>WebDAV</a:t>
            </a:r>
            <a:r>
              <a:rPr lang="tr-TR" dirty="0"/>
              <a:t>, loglama vs.) eklenip çıkarılabilir.</a:t>
            </a:r>
          </a:p>
          <a:p>
            <a:r>
              <a:rPr lang="tr-TR" dirty="0"/>
              <a:t>Yüksek trafikli web siteleri için optimize edilmiştir; donanım ve yazılım kaynaklarını etkili kullanır.</a:t>
            </a:r>
          </a:p>
          <a:p>
            <a:r>
              <a:rPr lang="tr-TR" dirty="0"/>
              <a:t>Ayrıntılı log kayıtları ve izleme araçları sayesinde performans analizi ve hata tespiti kolaydır.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80250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>
            <a:extLst>
              <a:ext uri="{FF2B5EF4-FFF2-40B4-BE49-F238E27FC236}">
                <a16:creationId xmlns:a16="http://schemas.microsoft.com/office/drawing/2014/main" id="{32B9080E-D83F-82CE-4DBE-54B7793BE6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611340"/>
              </p:ext>
            </p:extLst>
          </p:nvPr>
        </p:nvGraphicFramePr>
        <p:xfrm>
          <a:off x="0" y="0"/>
          <a:ext cx="12207240" cy="6857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950924748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97333955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216108762"/>
                    </a:ext>
                  </a:extLst>
                </a:gridCol>
                <a:gridCol w="3063240">
                  <a:extLst>
                    <a:ext uri="{9D8B030D-6E8A-4147-A177-3AD203B41FA5}">
                      <a16:colId xmlns:a16="http://schemas.microsoft.com/office/drawing/2014/main" val="980363033"/>
                    </a:ext>
                  </a:extLst>
                </a:gridCol>
              </a:tblGrid>
              <a:tr h="428712">
                <a:tc>
                  <a:txBody>
                    <a:bodyPr/>
                    <a:lstStyle/>
                    <a:p>
                      <a:r>
                        <a:rPr lang="tr-TR" dirty="0"/>
                        <a:t>Kriter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Apache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/>
                        <a:t>NginX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IIS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9286572"/>
                  </a:ext>
                </a:extLst>
              </a:tr>
              <a:tr h="428712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Yayınlanma Yılı</a:t>
                      </a:r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1995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2004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1995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3898676"/>
                  </a:ext>
                </a:extLst>
              </a:tr>
              <a:tr h="736913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Çalışma Yapısı</a:t>
                      </a:r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İşlem veya iş parçacığı temelli çalışır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Olay temelli, asenkron yapıdadır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İşlem ve iş parçacığı tabanlı, modüler yapı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4618798"/>
                  </a:ext>
                </a:extLst>
              </a:tr>
              <a:tr h="1052732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Performans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Düşük ve orta trafikte başarılıdır, yüksek trafikte zorlanabilir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Yüksek trafikte daha stabil ve hızlı çalışır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Yüksek, özellikle Windows ortamlarında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90576536"/>
                  </a:ext>
                </a:extLst>
              </a:tr>
              <a:tr h="736913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Statik İçerik</a:t>
                      </a:r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Statik dosya sunumu daha yavaştır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Statik içerikte oldukça hızlı ve verimlidir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/>
                        <a:t>Statik içerikte orta derecede iyidir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649863"/>
                  </a:ext>
                </a:extLst>
              </a:tr>
              <a:tr h="1368552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Dinamik İçerik</a:t>
                      </a:r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PHP gibi dilleri doğrudan modüllerle çalıştırabilir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Genellikle harici uygulamalarla (örneğin PHP-FPM) çalışır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Windows tabanlı uygulamalar için mükemmel uyumluluk sağlar.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600948"/>
                  </a:ext>
                </a:extLst>
              </a:tr>
              <a:tr h="736913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Yapılandırma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Dizin bazlı yapılandırma mümkündür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Merkezi yapılandırma dosyası kullanılır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Görsel bir arayüz olan IIS Manager ile yönetilebilir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2869276"/>
                  </a:ext>
                </a:extLst>
              </a:tr>
              <a:tr h="1368552">
                <a:tc>
                  <a:txBody>
                    <a:bodyPr/>
                    <a:lstStyle/>
                    <a:p>
                      <a:pPr algn="ctr"/>
                      <a:r>
                        <a:rPr lang="tr-TR" b="1" dirty="0"/>
                        <a:t>Yük Dengeleme</a:t>
                      </a:r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Mevcut ama sınırlı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Gelişmiş yük dengeleme ve ters </a:t>
                      </a:r>
                      <a:r>
                        <a:rPr lang="tr-TR" dirty="0" err="1"/>
                        <a:t>proxy</a:t>
                      </a:r>
                      <a:r>
                        <a:rPr lang="tr-TR" dirty="0"/>
                        <a:t> özellikleri sunar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yerleşik yük dengeleme özelliklerine sahiptir ve Windows Server ile entegre çalışır.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0740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9989421"/>
      </p:ext>
    </p:extLst>
  </p:cSld>
  <p:clrMapOvr>
    <a:masterClrMapping/>
  </p:clrMapOvr>
</p:sld>
</file>

<file path=ppt/theme/theme1.xml><?xml version="1.0" encoding="utf-8"?>
<a:theme xmlns:a="http://schemas.openxmlformats.org/drawingml/2006/main" name="VanillaVTI">
  <a:themeElements>
    <a:clrScheme name="Vanilla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169C9A"/>
      </a:accent1>
      <a:accent2>
        <a:srgbClr val="FA9A42"/>
      </a:accent2>
      <a:accent3>
        <a:srgbClr val="E15C3D"/>
      </a:accent3>
      <a:accent4>
        <a:srgbClr val="E78A67"/>
      </a:accent4>
      <a:accent5>
        <a:srgbClr val="A74B40"/>
      </a:accent5>
      <a:accent6>
        <a:srgbClr val="3D9072"/>
      </a:accent6>
      <a:hlink>
        <a:srgbClr val="169C9A"/>
      </a:hlink>
      <a:folHlink>
        <a:srgbClr val="E15C3D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54D376C6-1C9B-4C6B-8F3C-483BB307BB05}" vid="{7690D8A9-C071-45EF-BA7A-F7FA9779B11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979</Words>
  <Application>Microsoft Office PowerPoint</Application>
  <PresentationFormat>Geniş ekran</PresentationFormat>
  <Paragraphs>115</Paragraphs>
  <Slides>10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5" baseType="lpstr">
      <vt:lpstr>-apple-system</vt:lpstr>
      <vt:lpstr>Arial</vt:lpstr>
      <vt:lpstr>Muli</vt:lpstr>
      <vt:lpstr>Neue Haas Grotesk Text Pro</vt:lpstr>
      <vt:lpstr>VanillaVTI</vt:lpstr>
      <vt:lpstr>SUNUCU İŞLETİM SİSTEMİ</vt:lpstr>
      <vt:lpstr>Apache Nedir?</vt:lpstr>
      <vt:lpstr>Apache’nin Avantajları</vt:lpstr>
      <vt:lpstr>NGINX Nedir? </vt:lpstr>
      <vt:lpstr>NGINX’in Avantajları</vt:lpstr>
      <vt:lpstr>PowerPoint Sunusu</vt:lpstr>
      <vt:lpstr>IIS Nedir?</vt:lpstr>
      <vt:lpstr>IIS Avantajları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Merve Yakoğlu</dc:creator>
  <cp:lastModifiedBy>Merve Yakoğlu</cp:lastModifiedBy>
  <cp:revision>1</cp:revision>
  <dcterms:created xsi:type="dcterms:W3CDTF">2025-04-24T18:18:05Z</dcterms:created>
  <dcterms:modified xsi:type="dcterms:W3CDTF">2025-04-24T19:54:21Z</dcterms:modified>
</cp:coreProperties>
</file>